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7" r:id="rId6"/>
    <p:sldId id="258" r:id="rId7"/>
    <p:sldId id="267" r:id="rId8"/>
    <p:sldId id="264" r:id="rId9"/>
    <p:sldId id="265" r:id="rId10"/>
    <p:sldId id="266" r:id="rId11"/>
    <p:sldId id="263" r:id="rId12"/>
    <p:sldId id="262" r:id="rId13"/>
    <p:sldId id="268" r:id="rId14"/>
    <p:sldId id="269" r:id="rId15"/>
    <p:sldId id="279" r:id="rId16"/>
    <p:sldId id="277" r:id="rId17"/>
    <p:sldId id="276" r:id="rId18"/>
    <p:sldId id="259" r:id="rId19"/>
    <p:sldId id="270" r:id="rId20"/>
    <p:sldId id="271" r:id="rId21"/>
    <p:sldId id="278" r:id="rId22"/>
    <p:sldId id="285" r:id="rId23"/>
    <p:sldId id="290" r:id="rId24"/>
    <p:sldId id="286" r:id="rId25"/>
    <p:sldId id="289" r:id="rId26"/>
    <p:sldId id="287" r:id="rId27"/>
    <p:sldId id="272" r:id="rId28"/>
    <p:sldId id="273" r:id="rId29"/>
    <p:sldId id="274" r:id="rId30"/>
    <p:sldId id="275" r:id="rId31"/>
    <p:sldId id="280" r:id="rId32"/>
    <p:sldId id="281" r:id="rId33"/>
    <p:sldId id="282" r:id="rId34"/>
    <p:sldId id="283" r:id="rId35"/>
    <p:sldId id="284" r:id="rId36"/>
    <p:sldId id="292" r:id="rId37"/>
    <p:sldId id="291" r:id="rId38"/>
    <p:sldId id="294" r:id="rId39"/>
    <p:sldId id="295" r:id="rId40"/>
    <p:sldId id="293" r:id="rId41"/>
    <p:sldId id="296" r:id="rId42"/>
    <p:sldId id="297" r:id="rId43"/>
    <p:sldId id="298" r:id="rId44"/>
    <p:sldId id="299" r:id="rId45"/>
    <p:sldId id="300" r:id="rId4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CFC"/>
    <a:srgbClr val="F4FBFB"/>
    <a:srgbClr val="05B050"/>
    <a:srgbClr val="777C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136" autoAdjust="0"/>
  </p:normalViewPr>
  <p:slideViewPr>
    <p:cSldViewPr snapToGrid="0">
      <p:cViewPr varScale="1">
        <p:scale>
          <a:sx n="104" d="100"/>
          <a:sy n="104" d="100"/>
        </p:scale>
        <p:origin x="83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image" Target="../media/image210.png"/><Relationship Id="rId4" Type="http://schemas.openxmlformats.org/officeDocument/2006/relationships/image" Target="../media/image2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104880-F2FA-4A81-8FFB-0CE7E3DA11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54AB5DB-07D9-47E8-9192-60DD23928A45}" type="pres">
      <dgm:prSet presAssocID="{9C104880-F2FA-4A81-8FFB-0CE7E3DA1152}" presName="linear" presStyleCnt="0">
        <dgm:presLayoutVars>
          <dgm:animLvl val="lvl"/>
          <dgm:resizeHandles val="exact"/>
        </dgm:presLayoutVars>
      </dgm:prSet>
      <dgm:spPr/>
    </dgm:pt>
  </dgm:ptLst>
  <dgm:cxnLst>
    <dgm:cxn modelId="{3977B98C-ADF7-4888-A88C-9087B65F56BB}" type="presOf" srcId="{9C104880-F2FA-4A81-8FFB-0CE7E3DA1152}" destId="{B54AB5DB-07D9-47E8-9192-60DD23928A4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104880-F2FA-4A81-8FFB-0CE7E3DA11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C5762771-2F6D-45A9-AF8A-51351D4F438D}">
          <dgm:prSet custT="1"/>
          <dgm:spPr>
            <a:solidFill>
              <a:srgbClr val="002060"/>
            </a:solidFill>
          </dgm:spPr>
          <dgm:t>
            <a:bodyPr/>
            <a:lstStyle/>
            <a:p>
              <a14:m>
                <m:oMath xmlns:m="http://schemas.openxmlformats.org/officeDocument/2006/math">
                  <m:r>
                    <a:rPr lang="it-IT" sz="1800" b="0" i="1" dirty="0" smtClean="0">
                      <a:latin typeface="Cambria Math" panose="02040503050406030204" pitchFamily="18" charset="0"/>
                    </a:rPr>
                    <m:t>𝑚</m:t>
                  </m:r>
                </m:oMath>
              </a14:m>
              <a:r>
                <a:rPr lang="en-US" sz="1800" dirty="0">
                  <a:latin typeface="Helvetica" pitchFamily="2" charset="0"/>
                </a:rPr>
                <a:t> = 6 for spatial bodies, 3 for planar</a:t>
              </a:r>
            </a:p>
          </dgm:t>
        </dgm:pt>
      </mc:Choice>
      <mc:Fallback xmlns="">
        <dgm:pt modelId="{C5762771-2F6D-45A9-AF8A-51351D4F438D}">
          <dgm:prSet custT="1"/>
          <dgm:spPr>
            <a:solidFill>
              <a:srgbClr val="002060"/>
            </a:solidFill>
          </dgm:spPr>
          <dgm:t>
            <a:bodyPr/>
            <a:lstStyle/>
            <a:p>
              <a:r>
                <a:rPr lang="it-IT" sz="1800" b="0" i="0" dirty="0">
                  <a:latin typeface="Cambria Math" panose="02040503050406030204" pitchFamily="18" charset="0"/>
                </a:rPr>
                <a:t>𝑚</a:t>
              </a:r>
              <a:r>
                <a:rPr lang="en-US" sz="1800" dirty="0">
                  <a:latin typeface="Helvetica" pitchFamily="2" charset="0"/>
                </a:rPr>
                <a:t> = 6 for spatial bodies, 3 for planar</a:t>
              </a:r>
            </a:p>
          </dgm:t>
        </dgm:pt>
      </mc:Fallback>
    </mc:AlternateContent>
    <dgm:pt modelId="{D344A859-02C6-4CA6-B878-D3D15E1C3A7B}" type="parTrans" cxnId="{84950D1F-A62E-47B9-95D0-204C70BBE3DA}">
      <dgm:prSet/>
      <dgm:spPr/>
      <dgm:t>
        <a:bodyPr/>
        <a:lstStyle/>
        <a:p>
          <a:endParaRPr lang="en-US"/>
        </a:p>
      </dgm:t>
    </dgm:pt>
    <dgm:pt modelId="{4E305CF1-5388-43BD-9027-31E425FE32DA}" type="sibTrans" cxnId="{84950D1F-A62E-47B9-95D0-204C70BBE3DA}">
      <dgm:prSet/>
      <dgm:spPr/>
      <dgm:t>
        <a:bodyPr/>
        <a:lstStyle/>
        <a:p>
          <a:endParaRPr lang="en-US"/>
        </a:p>
      </dgm:t>
    </dgm:pt>
    <mc:AlternateContent xmlns:mc="http://schemas.openxmlformats.org/markup-compatibility/2006" xmlns:a14="http://schemas.microsoft.com/office/drawing/2010/main">
      <mc:Choice Requires="a14">
        <dgm:pt modelId="{23987A11-DB93-42A3-93E4-A657B9A8BA37}">
          <dgm:prSet custT="1"/>
          <dgm:spPr>
            <a:solidFill>
              <a:srgbClr val="002060"/>
            </a:solidFill>
          </dgm:spPr>
          <dgm:t>
            <a:bodyPr/>
            <a:lstStyle/>
            <a:p>
              <a14:m>
                <m:oMath xmlns:m="http://schemas.openxmlformats.org/officeDocument/2006/math">
                  <m:r>
                    <a:rPr lang="it-IT" sz="1800" b="0" i="1" smtClean="0">
                      <a:latin typeface="Cambria Math" panose="02040503050406030204" pitchFamily="18" charset="0"/>
                    </a:rPr>
                    <m:t>𝑁</m:t>
                  </m:r>
                </m:oMath>
              </a14:m>
              <a:r>
                <a:rPr lang="it-IT" sz="1800" dirty="0">
                  <a:latin typeface="Helvetica" pitchFamily="2" charset="0"/>
                </a:rPr>
                <a:t> = number of bodies, including ground </a:t>
              </a:r>
              <a:endParaRPr lang="en-US" sz="1800" dirty="0">
                <a:latin typeface="Helvetica" pitchFamily="2" charset="0"/>
              </a:endParaRPr>
            </a:p>
          </dgm:t>
        </dgm:pt>
      </mc:Choice>
      <mc:Fallback xmlns="">
        <dgm:pt modelId="{23987A11-DB93-42A3-93E4-A657B9A8BA37}">
          <dgm:prSet custT="1"/>
          <dgm:spPr>
            <a:solidFill>
              <a:srgbClr val="002060"/>
            </a:solidFill>
          </dgm:spPr>
          <dgm:t>
            <a:bodyPr/>
            <a:lstStyle/>
            <a:p>
              <a:r>
                <a:rPr lang="it-IT" sz="1800" b="0" i="0">
                  <a:latin typeface="Cambria Math" panose="02040503050406030204" pitchFamily="18" charset="0"/>
                </a:rPr>
                <a:t>𝑁</a:t>
              </a:r>
              <a:r>
                <a:rPr lang="it-IT" sz="1800" dirty="0">
                  <a:latin typeface="Helvetica" pitchFamily="2" charset="0"/>
                </a:rPr>
                <a:t> = number of bodies, including ground </a:t>
              </a:r>
              <a:endParaRPr lang="en-US" sz="1800" dirty="0">
                <a:latin typeface="Helvetica" pitchFamily="2" charset="0"/>
              </a:endParaRPr>
            </a:p>
          </dgm:t>
        </dgm:pt>
      </mc:Fallback>
    </mc:AlternateContent>
    <dgm:pt modelId="{F295EB69-400C-465E-AEDC-39499D28C0D7}" type="parTrans" cxnId="{2EA1C895-D8C4-41A7-92B6-074BFE2D5170}">
      <dgm:prSet/>
      <dgm:spPr/>
      <dgm:t>
        <a:bodyPr/>
        <a:lstStyle/>
        <a:p>
          <a:endParaRPr lang="en-US"/>
        </a:p>
      </dgm:t>
    </dgm:pt>
    <dgm:pt modelId="{F712E78B-5F63-46AC-BDFA-5547F1424AFB}" type="sibTrans" cxnId="{2EA1C895-D8C4-41A7-92B6-074BFE2D5170}">
      <dgm:prSet/>
      <dgm:spPr/>
      <dgm:t>
        <a:bodyPr/>
        <a:lstStyle/>
        <a:p>
          <a:endParaRPr lang="en-US"/>
        </a:p>
      </dgm:t>
    </dgm:pt>
    <mc:AlternateContent xmlns:mc="http://schemas.openxmlformats.org/markup-compatibility/2006" xmlns:a14="http://schemas.microsoft.com/office/drawing/2010/main">
      <mc:Choice Requires="a14">
        <dgm:pt modelId="{5FD23F5C-4118-404E-9B6A-20605BF43E8A}">
          <dgm:prSet custT="1"/>
          <dgm:spPr>
            <a:solidFill>
              <a:srgbClr val="002060"/>
            </a:solidFill>
          </dgm:spPr>
          <dgm:t>
            <a:bodyPr/>
            <a:lstStyle/>
            <a:p>
              <a14:m>
                <m:oMath xmlns:m="http://schemas.openxmlformats.org/officeDocument/2006/math">
                  <m:r>
                    <a:rPr lang="it-IT" sz="1800" b="0" i="1" smtClean="0">
                      <a:latin typeface="Cambria Math" panose="02040503050406030204" pitchFamily="18" charset="0"/>
                    </a:rPr>
                    <m:t>𝐽</m:t>
                  </m:r>
                </m:oMath>
              </a14:m>
              <a:r>
                <a:rPr lang="it-IT" sz="1800" dirty="0">
                  <a:latin typeface="Helvetica" pitchFamily="2" charset="0"/>
                </a:rPr>
                <a:t> =  number of joints</a:t>
              </a:r>
              <a:endParaRPr lang="en-US" sz="1800" dirty="0">
                <a:latin typeface="Helvetica" pitchFamily="2" charset="0"/>
              </a:endParaRPr>
            </a:p>
          </dgm:t>
        </dgm:pt>
      </mc:Choice>
      <mc:Fallback xmlns="">
        <dgm:pt modelId="{5FD23F5C-4118-404E-9B6A-20605BF43E8A}">
          <dgm:prSet custT="1"/>
          <dgm:spPr>
            <a:solidFill>
              <a:srgbClr val="002060"/>
            </a:solidFill>
          </dgm:spPr>
          <dgm:t>
            <a:bodyPr/>
            <a:lstStyle/>
            <a:p>
              <a:r>
                <a:rPr lang="it-IT" sz="1800" b="0" i="0">
                  <a:latin typeface="Cambria Math" panose="02040503050406030204" pitchFamily="18" charset="0"/>
                </a:rPr>
                <a:t>𝐽</a:t>
              </a:r>
              <a:r>
                <a:rPr lang="it-IT" sz="1800" dirty="0">
                  <a:latin typeface="Helvetica" pitchFamily="2" charset="0"/>
                </a:rPr>
                <a:t> =  number of joints</a:t>
              </a:r>
              <a:endParaRPr lang="en-US" sz="1800" dirty="0">
                <a:latin typeface="Helvetica" pitchFamily="2" charset="0"/>
              </a:endParaRPr>
            </a:p>
          </dgm:t>
        </dgm:pt>
      </mc:Fallback>
    </mc:AlternateContent>
    <dgm:pt modelId="{1CB89354-944B-477A-A656-DFFDDDA240AE}" type="parTrans" cxnId="{0D8BB500-1A94-4A42-A000-B76F18C39F80}">
      <dgm:prSet/>
      <dgm:spPr/>
      <dgm:t>
        <a:bodyPr/>
        <a:lstStyle/>
        <a:p>
          <a:endParaRPr lang="en-US"/>
        </a:p>
      </dgm:t>
    </dgm:pt>
    <dgm:pt modelId="{1A944384-D3AE-4C8E-8040-ECF75143728F}" type="sibTrans" cxnId="{0D8BB500-1A94-4A42-A000-B76F18C39F80}">
      <dgm:prSet/>
      <dgm:spPr/>
      <dgm:t>
        <a:bodyPr/>
        <a:lstStyle/>
        <a:p>
          <a:endParaRPr lang="en-US"/>
        </a:p>
      </dgm:t>
    </dgm:pt>
    <mc:AlternateContent xmlns:mc="http://schemas.openxmlformats.org/markup-compatibility/2006" xmlns:a14="http://schemas.microsoft.com/office/drawing/2010/main">
      <mc:Choice Requires="a14">
        <dgm:pt modelId="{293BB418-3AFF-4619-8D0F-EA32002A5658}">
          <dgm:prSet custT="1"/>
          <dgm:spPr>
            <a:solidFill>
              <a:srgbClr val="002060"/>
            </a:solidFill>
          </dgm:spPr>
          <dgm:t>
            <a:bodyPr/>
            <a:lstStyle/>
            <a:p>
              <a14:m>
                <m:oMath xmlns:m="http://schemas.openxmlformats.org/officeDocument/2006/math">
                  <m:sSub>
                    <m:sSubPr>
                      <m:ctrlPr>
                        <a:rPr lang="en-US" sz="1800" i="1" smtClean="0">
                          <a:latin typeface="Cambria Math" panose="02040503050406030204" pitchFamily="18" charset="0"/>
                        </a:rPr>
                      </m:ctrlPr>
                    </m:sSubPr>
                    <m:e>
                      <m:r>
                        <a:rPr lang="it-IT" sz="1800" b="0" i="1" smtClean="0">
                          <a:latin typeface="Cambria Math" panose="02040503050406030204" pitchFamily="18" charset="0"/>
                        </a:rPr>
                        <m:t>𝑓</m:t>
                      </m:r>
                    </m:e>
                    <m:sub>
                      <m:r>
                        <a:rPr lang="it-IT" sz="1800" b="0" i="1" smtClean="0">
                          <a:latin typeface="Cambria Math" panose="02040503050406030204" pitchFamily="18" charset="0"/>
                        </a:rPr>
                        <m:t>𝑖</m:t>
                      </m:r>
                    </m:sub>
                  </m:sSub>
                </m:oMath>
              </a14:m>
              <a:r>
                <a:rPr lang="en-US" sz="1800" dirty="0">
                  <a:latin typeface="Helvetica" pitchFamily="2" charset="0"/>
                </a:rPr>
                <a:t> = degrees of freedom of the i-esim joint</a:t>
              </a:r>
            </a:p>
          </dgm:t>
        </dgm:pt>
      </mc:Choice>
      <mc:Fallback xmlns="">
        <dgm:pt modelId="{293BB418-3AFF-4619-8D0F-EA32002A5658}">
          <dgm:prSet custT="1"/>
          <dgm:spPr>
            <a:solidFill>
              <a:srgbClr val="002060"/>
            </a:solidFill>
          </dgm:spPr>
          <dgm:t>
            <a:bodyPr/>
            <a:lstStyle/>
            <a:p>
              <a:r>
                <a:rPr lang="it-IT" sz="1800" b="0" i="0">
                  <a:latin typeface="Cambria Math" panose="02040503050406030204" pitchFamily="18" charset="0"/>
                </a:rPr>
                <a:t>𝑓</a:t>
              </a:r>
              <a:r>
                <a:rPr lang="en-US" sz="1800" b="0" i="0">
                  <a:latin typeface="Cambria Math" panose="02040503050406030204" pitchFamily="18" charset="0"/>
                </a:rPr>
                <a:t>_</a:t>
              </a:r>
              <a:r>
                <a:rPr lang="it-IT" sz="1800" b="0" i="0">
                  <a:latin typeface="Cambria Math" panose="02040503050406030204" pitchFamily="18" charset="0"/>
                </a:rPr>
                <a:t>𝑖</a:t>
              </a:r>
              <a:r>
                <a:rPr lang="en-US" sz="1800" dirty="0">
                  <a:latin typeface="Helvetica" pitchFamily="2" charset="0"/>
                </a:rPr>
                <a:t> = degrees of freedom of the i-esim joint</a:t>
              </a:r>
            </a:p>
          </dgm:t>
        </dgm:pt>
      </mc:Fallback>
    </mc:AlternateContent>
    <dgm:pt modelId="{64BC7C3A-1BB6-4205-BAB9-57CC343B7AFB}" type="parTrans" cxnId="{14D75651-8AB1-4F8D-B645-C99370E721D8}">
      <dgm:prSet/>
      <dgm:spPr/>
      <dgm:t>
        <a:bodyPr/>
        <a:lstStyle/>
        <a:p>
          <a:endParaRPr lang="en-US"/>
        </a:p>
      </dgm:t>
    </dgm:pt>
    <dgm:pt modelId="{FC450E33-5D44-4BEA-92E3-EC8B2CC3A8EC}" type="sibTrans" cxnId="{14D75651-8AB1-4F8D-B645-C99370E721D8}">
      <dgm:prSet/>
      <dgm:spPr/>
      <dgm:t>
        <a:bodyPr/>
        <a:lstStyle/>
        <a:p>
          <a:endParaRPr lang="en-US"/>
        </a:p>
      </dgm:t>
    </dgm:pt>
    <dgm:pt modelId="{B54AB5DB-07D9-47E8-9192-60DD23928A45}" type="pres">
      <dgm:prSet presAssocID="{9C104880-F2FA-4A81-8FFB-0CE7E3DA1152}" presName="linear" presStyleCnt="0">
        <dgm:presLayoutVars>
          <dgm:animLvl val="lvl"/>
          <dgm:resizeHandles val="exact"/>
        </dgm:presLayoutVars>
      </dgm:prSet>
      <dgm:spPr/>
    </dgm:pt>
    <dgm:pt modelId="{F700575E-9B8D-43C0-BA72-800157F4FCC4}" type="pres">
      <dgm:prSet presAssocID="{C5762771-2F6D-45A9-AF8A-51351D4F438D}" presName="parentText" presStyleLbl="node1" presStyleIdx="0" presStyleCnt="4" custLinFactNeighborX="104" custLinFactNeighborY="22749">
        <dgm:presLayoutVars>
          <dgm:chMax val="0"/>
          <dgm:bulletEnabled val="1"/>
        </dgm:presLayoutVars>
      </dgm:prSet>
      <dgm:spPr/>
    </dgm:pt>
    <dgm:pt modelId="{50C69A0C-EE69-41BE-908F-BBB0C7A5FF0B}" type="pres">
      <dgm:prSet presAssocID="{4E305CF1-5388-43BD-9027-31E425FE32DA}" presName="spacer" presStyleCnt="0"/>
      <dgm:spPr/>
    </dgm:pt>
    <dgm:pt modelId="{112332AF-1942-44D3-AF39-D7877C2E0364}" type="pres">
      <dgm:prSet presAssocID="{23987A11-DB93-42A3-93E4-A657B9A8BA37}" presName="parentText" presStyleLbl="node1" presStyleIdx="1" presStyleCnt="4">
        <dgm:presLayoutVars>
          <dgm:chMax val="0"/>
          <dgm:bulletEnabled val="1"/>
        </dgm:presLayoutVars>
      </dgm:prSet>
      <dgm:spPr/>
    </dgm:pt>
    <dgm:pt modelId="{E63F39DB-EB0F-4AB8-8215-7D304CB9E524}" type="pres">
      <dgm:prSet presAssocID="{F712E78B-5F63-46AC-BDFA-5547F1424AFB}" presName="spacer" presStyleCnt="0"/>
      <dgm:spPr/>
    </dgm:pt>
    <dgm:pt modelId="{9C3A7ABD-D579-4E7F-A0C7-BA277587AF77}" type="pres">
      <dgm:prSet presAssocID="{5FD23F5C-4118-404E-9B6A-20605BF43E8A}" presName="parentText" presStyleLbl="node1" presStyleIdx="2" presStyleCnt="4">
        <dgm:presLayoutVars>
          <dgm:chMax val="0"/>
          <dgm:bulletEnabled val="1"/>
        </dgm:presLayoutVars>
      </dgm:prSet>
      <dgm:spPr/>
    </dgm:pt>
    <dgm:pt modelId="{9C2217DF-03B8-4FA6-8DC2-65E3DED92E76}" type="pres">
      <dgm:prSet presAssocID="{1A944384-D3AE-4C8E-8040-ECF75143728F}" presName="spacer" presStyleCnt="0"/>
      <dgm:spPr/>
    </dgm:pt>
    <dgm:pt modelId="{ABE7ED5C-FE54-40F1-ACC1-08C92B6E54EF}" type="pres">
      <dgm:prSet presAssocID="{293BB418-3AFF-4619-8D0F-EA32002A5658}" presName="parentText" presStyleLbl="node1" presStyleIdx="3" presStyleCnt="4">
        <dgm:presLayoutVars>
          <dgm:chMax val="0"/>
          <dgm:bulletEnabled val="1"/>
        </dgm:presLayoutVars>
      </dgm:prSet>
      <dgm:spPr/>
    </dgm:pt>
  </dgm:ptLst>
  <dgm:cxnLst>
    <dgm:cxn modelId="{0D8BB500-1A94-4A42-A000-B76F18C39F80}" srcId="{9C104880-F2FA-4A81-8FFB-0CE7E3DA1152}" destId="{5FD23F5C-4118-404E-9B6A-20605BF43E8A}" srcOrd="2" destOrd="0" parTransId="{1CB89354-944B-477A-A656-DFFDDDA240AE}" sibTransId="{1A944384-D3AE-4C8E-8040-ECF75143728F}"/>
    <dgm:cxn modelId="{04F03014-E76A-4F4F-A3BC-CABC74D1920F}" type="presOf" srcId="{23987A11-DB93-42A3-93E4-A657B9A8BA37}" destId="{112332AF-1942-44D3-AF39-D7877C2E0364}" srcOrd="0" destOrd="0" presId="urn:microsoft.com/office/officeart/2005/8/layout/vList2"/>
    <dgm:cxn modelId="{84950D1F-A62E-47B9-95D0-204C70BBE3DA}" srcId="{9C104880-F2FA-4A81-8FFB-0CE7E3DA1152}" destId="{C5762771-2F6D-45A9-AF8A-51351D4F438D}" srcOrd="0" destOrd="0" parTransId="{D344A859-02C6-4CA6-B878-D3D15E1C3A7B}" sibTransId="{4E305CF1-5388-43BD-9027-31E425FE32DA}"/>
    <dgm:cxn modelId="{D084196F-35EE-4A48-9193-B10A212C6420}" type="presOf" srcId="{C5762771-2F6D-45A9-AF8A-51351D4F438D}" destId="{F700575E-9B8D-43C0-BA72-800157F4FCC4}" srcOrd="0" destOrd="0" presId="urn:microsoft.com/office/officeart/2005/8/layout/vList2"/>
    <dgm:cxn modelId="{14D75651-8AB1-4F8D-B645-C99370E721D8}" srcId="{9C104880-F2FA-4A81-8FFB-0CE7E3DA1152}" destId="{293BB418-3AFF-4619-8D0F-EA32002A5658}" srcOrd="3" destOrd="0" parTransId="{64BC7C3A-1BB6-4205-BAB9-57CC343B7AFB}" sibTransId="{FC450E33-5D44-4BEA-92E3-EC8B2CC3A8EC}"/>
    <dgm:cxn modelId="{FC71D953-B763-4610-9259-63DA71EE3236}" type="presOf" srcId="{5FD23F5C-4118-404E-9B6A-20605BF43E8A}" destId="{9C3A7ABD-D579-4E7F-A0C7-BA277587AF77}" srcOrd="0" destOrd="0" presId="urn:microsoft.com/office/officeart/2005/8/layout/vList2"/>
    <dgm:cxn modelId="{3977B98C-ADF7-4888-A88C-9087B65F56BB}" type="presOf" srcId="{9C104880-F2FA-4A81-8FFB-0CE7E3DA1152}" destId="{B54AB5DB-07D9-47E8-9192-60DD23928A45}" srcOrd="0" destOrd="0" presId="urn:microsoft.com/office/officeart/2005/8/layout/vList2"/>
    <dgm:cxn modelId="{2EA1C895-D8C4-41A7-92B6-074BFE2D5170}" srcId="{9C104880-F2FA-4A81-8FFB-0CE7E3DA1152}" destId="{23987A11-DB93-42A3-93E4-A657B9A8BA37}" srcOrd="1" destOrd="0" parTransId="{F295EB69-400C-465E-AEDC-39499D28C0D7}" sibTransId="{F712E78B-5F63-46AC-BDFA-5547F1424AFB}"/>
    <dgm:cxn modelId="{19333DC9-EA92-4821-8298-64C41C11AD5C}" type="presOf" srcId="{293BB418-3AFF-4619-8D0F-EA32002A5658}" destId="{ABE7ED5C-FE54-40F1-ACC1-08C92B6E54EF}" srcOrd="0" destOrd="0" presId="urn:microsoft.com/office/officeart/2005/8/layout/vList2"/>
    <dgm:cxn modelId="{EA1F68EF-F635-487C-A6D4-5AC1F336ABCE}" type="presParOf" srcId="{B54AB5DB-07D9-47E8-9192-60DD23928A45}" destId="{F700575E-9B8D-43C0-BA72-800157F4FCC4}" srcOrd="0" destOrd="0" presId="urn:microsoft.com/office/officeart/2005/8/layout/vList2"/>
    <dgm:cxn modelId="{62539A75-7F60-44E0-87BA-C493D4D64476}" type="presParOf" srcId="{B54AB5DB-07D9-47E8-9192-60DD23928A45}" destId="{50C69A0C-EE69-41BE-908F-BBB0C7A5FF0B}" srcOrd="1" destOrd="0" presId="urn:microsoft.com/office/officeart/2005/8/layout/vList2"/>
    <dgm:cxn modelId="{04F9A2EA-7B67-4015-A14D-B95235AD01CF}" type="presParOf" srcId="{B54AB5DB-07D9-47E8-9192-60DD23928A45}" destId="{112332AF-1942-44D3-AF39-D7877C2E0364}" srcOrd="2" destOrd="0" presId="urn:microsoft.com/office/officeart/2005/8/layout/vList2"/>
    <dgm:cxn modelId="{E9071409-CAB6-4BD5-A6DB-3C8EE81B0E92}" type="presParOf" srcId="{B54AB5DB-07D9-47E8-9192-60DD23928A45}" destId="{E63F39DB-EB0F-4AB8-8215-7D304CB9E524}" srcOrd="3" destOrd="0" presId="urn:microsoft.com/office/officeart/2005/8/layout/vList2"/>
    <dgm:cxn modelId="{D13AA7BC-E34C-48FD-801A-D64923D7172F}" type="presParOf" srcId="{B54AB5DB-07D9-47E8-9192-60DD23928A45}" destId="{9C3A7ABD-D579-4E7F-A0C7-BA277587AF77}" srcOrd="4" destOrd="0" presId="urn:microsoft.com/office/officeart/2005/8/layout/vList2"/>
    <dgm:cxn modelId="{1603AA8E-A634-48E1-AD49-929B856AE12E}" type="presParOf" srcId="{B54AB5DB-07D9-47E8-9192-60DD23928A45}" destId="{9C2217DF-03B8-4FA6-8DC2-65E3DED92E76}" srcOrd="5" destOrd="0" presId="urn:microsoft.com/office/officeart/2005/8/layout/vList2"/>
    <dgm:cxn modelId="{698A751C-10DF-4B6D-A744-277E630D296E}" type="presParOf" srcId="{B54AB5DB-07D9-47E8-9192-60DD23928A45}" destId="{ABE7ED5C-FE54-40F1-ACC1-08C92B6E54E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104880-F2FA-4A81-8FFB-0CE7E3DA11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5762771-2F6D-45A9-AF8A-51351D4F438D}">
      <dgm:prSet custT="1"/>
      <dgm:spPr>
        <a:blipFill>
          <a:blip xmlns:r="http://schemas.openxmlformats.org/officeDocument/2006/relationships" r:embed="rId1"/>
          <a:stretch>
            <a:fillRect/>
          </a:stretch>
        </a:blipFill>
      </dgm:spPr>
      <dgm:t>
        <a:bodyPr/>
        <a:lstStyle/>
        <a:p>
          <a:r>
            <a:rPr lang="it-IT">
              <a:noFill/>
            </a:rPr>
            <a:t> </a:t>
          </a:r>
        </a:p>
      </dgm:t>
    </dgm:pt>
    <dgm:pt modelId="{D344A859-02C6-4CA6-B878-D3D15E1C3A7B}" type="parTrans" cxnId="{84950D1F-A62E-47B9-95D0-204C70BBE3DA}">
      <dgm:prSet/>
      <dgm:spPr/>
      <dgm:t>
        <a:bodyPr/>
        <a:lstStyle/>
        <a:p>
          <a:endParaRPr lang="en-US"/>
        </a:p>
      </dgm:t>
    </dgm:pt>
    <dgm:pt modelId="{4E305CF1-5388-43BD-9027-31E425FE32DA}" type="sibTrans" cxnId="{84950D1F-A62E-47B9-95D0-204C70BBE3DA}">
      <dgm:prSet/>
      <dgm:spPr/>
      <dgm:t>
        <a:bodyPr/>
        <a:lstStyle/>
        <a:p>
          <a:endParaRPr lang="en-US"/>
        </a:p>
      </dgm:t>
    </dgm:pt>
    <dgm:pt modelId="{23987A11-DB93-42A3-93E4-A657B9A8BA37}">
      <dgm:prSet custT="1"/>
      <dgm:spPr>
        <a:blipFill>
          <a:blip xmlns:r="http://schemas.openxmlformats.org/officeDocument/2006/relationships" r:embed="rId2"/>
          <a:stretch>
            <a:fillRect/>
          </a:stretch>
        </a:blipFill>
      </dgm:spPr>
      <dgm:t>
        <a:bodyPr/>
        <a:lstStyle/>
        <a:p>
          <a:r>
            <a:rPr lang="it-IT">
              <a:noFill/>
            </a:rPr>
            <a:t> </a:t>
          </a:r>
        </a:p>
      </dgm:t>
    </dgm:pt>
    <dgm:pt modelId="{F295EB69-400C-465E-AEDC-39499D28C0D7}" type="parTrans" cxnId="{2EA1C895-D8C4-41A7-92B6-074BFE2D5170}">
      <dgm:prSet/>
      <dgm:spPr/>
      <dgm:t>
        <a:bodyPr/>
        <a:lstStyle/>
        <a:p>
          <a:endParaRPr lang="en-US"/>
        </a:p>
      </dgm:t>
    </dgm:pt>
    <dgm:pt modelId="{F712E78B-5F63-46AC-BDFA-5547F1424AFB}" type="sibTrans" cxnId="{2EA1C895-D8C4-41A7-92B6-074BFE2D5170}">
      <dgm:prSet/>
      <dgm:spPr/>
      <dgm:t>
        <a:bodyPr/>
        <a:lstStyle/>
        <a:p>
          <a:endParaRPr lang="en-US"/>
        </a:p>
      </dgm:t>
    </dgm:pt>
    <dgm:pt modelId="{5FD23F5C-4118-404E-9B6A-20605BF43E8A}">
      <dgm:prSet custT="1"/>
      <dgm:spPr>
        <a:blipFill>
          <a:blip xmlns:r="http://schemas.openxmlformats.org/officeDocument/2006/relationships" r:embed="rId3"/>
          <a:stretch>
            <a:fillRect/>
          </a:stretch>
        </a:blipFill>
      </dgm:spPr>
      <dgm:t>
        <a:bodyPr/>
        <a:lstStyle/>
        <a:p>
          <a:r>
            <a:rPr lang="it-IT">
              <a:noFill/>
            </a:rPr>
            <a:t> </a:t>
          </a:r>
        </a:p>
      </dgm:t>
    </dgm:pt>
    <dgm:pt modelId="{1CB89354-944B-477A-A656-DFFDDDA240AE}" type="parTrans" cxnId="{0D8BB500-1A94-4A42-A000-B76F18C39F80}">
      <dgm:prSet/>
      <dgm:spPr/>
      <dgm:t>
        <a:bodyPr/>
        <a:lstStyle/>
        <a:p>
          <a:endParaRPr lang="en-US"/>
        </a:p>
      </dgm:t>
    </dgm:pt>
    <dgm:pt modelId="{1A944384-D3AE-4C8E-8040-ECF75143728F}" type="sibTrans" cxnId="{0D8BB500-1A94-4A42-A000-B76F18C39F80}">
      <dgm:prSet/>
      <dgm:spPr/>
      <dgm:t>
        <a:bodyPr/>
        <a:lstStyle/>
        <a:p>
          <a:endParaRPr lang="en-US"/>
        </a:p>
      </dgm:t>
    </dgm:pt>
    <dgm:pt modelId="{293BB418-3AFF-4619-8D0F-EA32002A5658}">
      <dgm:prSet custT="1"/>
      <dgm:spPr>
        <a:blipFill>
          <a:blip xmlns:r="http://schemas.openxmlformats.org/officeDocument/2006/relationships" r:embed="rId4"/>
          <a:stretch>
            <a:fillRect l="-229"/>
          </a:stretch>
        </a:blipFill>
      </dgm:spPr>
      <dgm:t>
        <a:bodyPr/>
        <a:lstStyle/>
        <a:p>
          <a:r>
            <a:rPr lang="it-IT">
              <a:noFill/>
            </a:rPr>
            <a:t> </a:t>
          </a:r>
        </a:p>
      </dgm:t>
    </dgm:pt>
    <dgm:pt modelId="{64BC7C3A-1BB6-4205-BAB9-57CC343B7AFB}" type="parTrans" cxnId="{14D75651-8AB1-4F8D-B645-C99370E721D8}">
      <dgm:prSet/>
      <dgm:spPr/>
      <dgm:t>
        <a:bodyPr/>
        <a:lstStyle/>
        <a:p>
          <a:endParaRPr lang="en-US"/>
        </a:p>
      </dgm:t>
    </dgm:pt>
    <dgm:pt modelId="{FC450E33-5D44-4BEA-92E3-EC8B2CC3A8EC}" type="sibTrans" cxnId="{14D75651-8AB1-4F8D-B645-C99370E721D8}">
      <dgm:prSet/>
      <dgm:spPr/>
      <dgm:t>
        <a:bodyPr/>
        <a:lstStyle/>
        <a:p>
          <a:endParaRPr lang="en-US"/>
        </a:p>
      </dgm:t>
    </dgm:pt>
    <dgm:pt modelId="{B54AB5DB-07D9-47E8-9192-60DD23928A45}" type="pres">
      <dgm:prSet presAssocID="{9C104880-F2FA-4A81-8FFB-0CE7E3DA1152}" presName="linear" presStyleCnt="0">
        <dgm:presLayoutVars>
          <dgm:animLvl val="lvl"/>
          <dgm:resizeHandles val="exact"/>
        </dgm:presLayoutVars>
      </dgm:prSet>
      <dgm:spPr/>
    </dgm:pt>
    <dgm:pt modelId="{F700575E-9B8D-43C0-BA72-800157F4FCC4}" type="pres">
      <dgm:prSet presAssocID="{C5762771-2F6D-45A9-AF8A-51351D4F438D}" presName="parentText" presStyleLbl="node1" presStyleIdx="0" presStyleCnt="4" custLinFactNeighborX="104" custLinFactNeighborY="22749">
        <dgm:presLayoutVars>
          <dgm:chMax val="0"/>
          <dgm:bulletEnabled val="1"/>
        </dgm:presLayoutVars>
      </dgm:prSet>
      <dgm:spPr/>
    </dgm:pt>
    <dgm:pt modelId="{50C69A0C-EE69-41BE-908F-BBB0C7A5FF0B}" type="pres">
      <dgm:prSet presAssocID="{4E305CF1-5388-43BD-9027-31E425FE32DA}" presName="spacer" presStyleCnt="0"/>
      <dgm:spPr/>
    </dgm:pt>
    <dgm:pt modelId="{112332AF-1942-44D3-AF39-D7877C2E0364}" type="pres">
      <dgm:prSet presAssocID="{23987A11-DB93-42A3-93E4-A657B9A8BA37}" presName="parentText" presStyleLbl="node1" presStyleIdx="1" presStyleCnt="4">
        <dgm:presLayoutVars>
          <dgm:chMax val="0"/>
          <dgm:bulletEnabled val="1"/>
        </dgm:presLayoutVars>
      </dgm:prSet>
      <dgm:spPr/>
    </dgm:pt>
    <dgm:pt modelId="{E63F39DB-EB0F-4AB8-8215-7D304CB9E524}" type="pres">
      <dgm:prSet presAssocID="{F712E78B-5F63-46AC-BDFA-5547F1424AFB}" presName="spacer" presStyleCnt="0"/>
      <dgm:spPr/>
    </dgm:pt>
    <dgm:pt modelId="{9C3A7ABD-D579-4E7F-A0C7-BA277587AF77}" type="pres">
      <dgm:prSet presAssocID="{5FD23F5C-4118-404E-9B6A-20605BF43E8A}" presName="parentText" presStyleLbl="node1" presStyleIdx="2" presStyleCnt="4">
        <dgm:presLayoutVars>
          <dgm:chMax val="0"/>
          <dgm:bulletEnabled val="1"/>
        </dgm:presLayoutVars>
      </dgm:prSet>
      <dgm:spPr/>
    </dgm:pt>
    <dgm:pt modelId="{9C2217DF-03B8-4FA6-8DC2-65E3DED92E76}" type="pres">
      <dgm:prSet presAssocID="{1A944384-D3AE-4C8E-8040-ECF75143728F}" presName="spacer" presStyleCnt="0"/>
      <dgm:spPr/>
    </dgm:pt>
    <dgm:pt modelId="{ABE7ED5C-FE54-40F1-ACC1-08C92B6E54EF}" type="pres">
      <dgm:prSet presAssocID="{293BB418-3AFF-4619-8D0F-EA32002A5658}" presName="parentText" presStyleLbl="node1" presStyleIdx="3" presStyleCnt="4">
        <dgm:presLayoutVars>
          <dgm:chMax val="0"/>
          <dgm:bulletEnabled val="1"/>
        </dgm:presLayoutVars>
      </dgm:prSet>
      <dgm:spPr/>
    </dgm:pt>
  </dgm:ptLst>
  <dgm:cxnLst>
    <dgm:cxn modelId="{0D8BB500-1A94-4A42-A000-B76F18C39F80}" srcId="{9C104880-F2FA-4A81-8FFB-0CE7E3DA1152}" destId="{5FD23F5C-4118-404E-9B6A-20605BF43E8A}" srcOrd="2" destOrd="0" parTransId="{1CB89354-944B-477A-A656-DFFDDDA240AE}" sibTransId="{1A944384-D3AE-4C8E-8040-ECF75143728F}"/>
    <dgm:cxn modelId="{04F03014-E76A-4F4F-A3BC-CABC74D1920F}" type="presOf" srcId="{23987A11-DB93-42A3-93E4-A657B9A8BA37}" destId="{112332AF-1942-44D3-AF39-D7877C2E0364}" srcOrd="0" destOrd="0" presId="urn:microsoft.com/office/officeart/2005/8/layout/vList2"/>
    <dgm:cxn modelId="{84950D1F-A62E-47B9-95D0-204C70BBE3DA}" srcId="{9C104880-F2FA-4A81-8FFB-0CE7E3DA1152}" destId="{C5762771-2F6D-45A9-AF8A-51351D4F438D}" srcOrd="0" destOrd="0" parTransId="{D344A859-02C6-4CA6-B878-D3D15E1C3A7B}" sibTransId="{4E305CF1-5388-43BD-9027-31E425FE32DA}"/>
    <dgm:cxn modelId="{14D75651-8AB1-4F8D-B645-C99370E721D8}" srcId="{9C104880-F2FA-4A81-8FFB-0CE7E3DA1152}" destId="{293BB418-3AFF-4619-8D0F-EA32002A5658}" srcOrd="3" destOrd="0" parTransId="{64BC7C3A-1BB6-4205-BAB9-57CC343B7AFB}" sibTransId="{FC450E33-5D44-4BEA-92E3-EC8B2CC3A8EC}"/>
    <dgm:cxn modelId="{FC71D953-B763-4610-9259-63DA71EE3236}" type="presOf" srcId="{5FD23F5C-4118-404E-9B6A-20605BF43E8A}" destId="{9C3A7ABD-D579-4E7F-A0C7-BA277587AF77}" srcOrd="0" destOrd="0" presId="urn:microsoft.com/office/officeart/2005/8/layout/vList2"/>
    <dgm:cxn modelId="{D084196F-35EE-4A48-9193-B10A212C6420}" type="presOf" srcId="{C5762771-2F6D-45A9-AF8A-51351D4F438D}" destId="{F700575E-9B8D-43C0-BA72-800157F4FCC4}" srcOrd="0" destOrd="0" presId="urn:microsoft.com/office/officeart/2005/8/layout/vList2"/>
    <dgm:cxn modelId="{3977B98C-ADF7-4888-A88C-9087B65F56BB}" type="presOf" srcId="{9C104880-F2FA-4A81-8FFB-0CE7E3DA1152}" destId="{B54AB5DB-07D9-47E8-9192-60DD23928A45}" srcOrd="0" destOrd="0" presId="urn:microsoft.com/office/officeart/2005/8/layout/vList2"/>
    <dgm:cxn modelId="{2EA1C895-D8C4-41A7-92B6-074BFE2D5170}" srcId="{9C104880-F2FA-4A81-8FFB-0CE7E3DA1152}" destId="{23987A11-DB93-42A3-93E4-A657B9A8BA37}" srcOrd="1" destOrd="0" parTransId="{F295EB69-400C-465E-AEDC-39499D28C0D7}" sibTransId="{F712E78B-5F63-46AC-BDFA-5547F1424AFB}"/>
    <dgm:cxn modelId="{19333DC9-EA92-4821-8298-64C41C11AD5C}" type="presOf" srcId="{293BB418-3AFF-4619-8D0F-EA32002A5658}" destId="{ABE7ED5C-FE54-40F1-ACC1-08C92B6E54EF}" srcOrd="0" destOrd="0" presId="urn:microsoft.com/office/officeart/2005/8/layout/vList2"/>
    <dgm:cxn modelId="{EA1F68EF-F635-487C-A6D4-5AC1F336ABCE}" type="presParOf" srcId="{B54AB5DB-07D9-47E8-9192-60DD23928A45}" destId="{F700575E-9B8D-43C0-BA72-800157F4FCC4}" srcOrd="0" destOrd="0" presId="urn:microsoft.com/office/officeart/2005/8/layout/vList2"/>
    <dgm:cxn modelId="{62539A75-7F60-44E0-87BA-C493D4D64476}" type="presParOf" srcId="{B54AB5DB-07D9-47E8-9192-60DD23928A45}" destId="{50C69A0C-EE69-41BE-908F-BBB0C7A5FF0B}" srcOrd="1" destOrd="0" presId="urn:microsoft.com/office/officeart/2005/8/layout/vList2"/>
    <dgm:cxn modelId="{04F9A2EA-7B67-4015-A14D-B95235AD01CF}" type="presParOf" srcId="{B54AB5DB-07D9-47E8-9192-60DD23928A45}" destId="{112332AF-1942-44D3-AF39-D7877C2E0364}" srcOrd="2" destOrd="0" presId="urn:microsoft.com/office/officeart/2005/8/layout/vList2"/>
    <dgm:cxn modelId="{E9071409-CAB6-4BD5-A6DB-3C8EE81B0E92}" type="presParOf" srcId="{B54AB5DB-07D9-47E8-9192-60DD23928A45}" destId="{E63F39DB-EB0F-4AB8-8215-7D304CB9E524}" srcOrd="3" destOrd="0" presId="urn:microsoft.com/office/officeart/2005/8/layout/vList2"/>
    <dgm:cxn modelId="{D13AA7BC-E34C-48FD-801A-D64923D7172F}" type="presParOf" srcId="{B54AB5DB-07D9-47E8-9192-60DD23928A45}" destId="{9C3A7ABD-D579-4E7F-A0C7-BA277587AF77}" srcOrd="4" destOrd="0" presId="urn:microsoft.com/office/officeart/2005/8/layout/vList2"/>
    <dgm:cxn modelId="{1603AA8E-A634-48E1-AD49-929B856AE12E}" type="presParOf" srcId="{B54AB5DB-07D9-47E8-9192-60DD23928A45}" destId="{9C2217DF-03B8-4FA6-8DC2-65E3DED92E76}" srcOrd="5" destOrd="0" presId="urn:microsoft.com/office/officeart/2005/8/layout/vList2"/>
    <dgm:cxn modelId="{698A751C-10DF-4B6D-A744-277E630D296E}" type="presParOf" srcId="{B54AB5DB-07D9-47E8-9192-60DD23928A45}" destId="{ABE7ED5C-FE54-40F1-ACC1-08C92B6E54E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0575E-9B8D-43C0-BA72-800157F4FCC4}">
      <dsp:nvSpPr>
        <dsp:cNvPr id="0" name=""/>
        <dsp:cNvSpPr/>
      </dsp:nvSpPr>
      <dsp:spPr>
        <a:xfrm>
          <a:off x="0" y="28572"/>
          <a:ext cx="5525729" cy="48672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14:m xmlns:a14="http://schemas.microsoft.com/office/drawing/2010/main">
            <m:oMath xmlns:m="http://schemas.openxmlformats.org/officeDocument/2006/math">
              <m:r>
                <a:rPr lang="it-IT" sz="1800" b="0" i="1" kern="1200" dirty="0" smtClean="0">
                  <a:latin typeface="Cambria Math" panose="02040503050406030204" pitchFamily="18" charset="0"/>
                </a:rPr>
                <m:t>𝑚</m:t>
              </m:r>
            </m:oMath>
          </a14:m>
          <a:r>
            <a:rPr lang="en-US" sz="1800" kern="1200" dirty="0">
              <a:latin typeface="Helvetica" pitchFamily="2" charset="0"/>
            </a:rPr>
            <a:t> = 6 for spatial bodies, 3 for planar</a:t>
          </a:r>
        </a:p>
      </dsp:txBody>
      <dsp:txXfrm>
        <a:off x="23760" y="52332"/>
        <a:ext cx="5478209" cy="439200"/>
      </dsp:txXfrm>
    </dsp:sp>
    <dsp:sp modelId="{112332AF-1942-44D3-AF39-D7877C2E0364}">
      <dsp:nvSpPr>
        <dsp:cNvPr id="0" name=""/>
        <dsp:cNvSpPr/>
      </dsp:nvSpPr>
      <dsp:spPr>
        <a:xfrm>
          <a:off x="0" y="573138"/>
          <a:ext cx="5525729" cy="48672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14:m xmlns:a14="http://schemas.microsoft.com/office/drawing/2010/main">
            <m:oMath xmlns:m="http://schemas.openxmlformats.org/officeDocument/2006/math">
              <m:r>
                <a:rPr lang="it-IT" sz="1800" b="0" i="1" kern="1200" smtClean="0">
                  <a:latin typeface="Cambria Math" panose="02040503050406030204" pitchFamily="18" charset="0"/>
                </a:rPr>
                <m:t>𝑁</m:t>
              </m:r>
            </m:oMath>
          </a14:m>
          <a:r>
            <a:rPr lang="it-IT" sz="1800" kern="1200" dirty="0">
              <a:latin typeface="Helvetica" pitchFamily="2" charset="0"/>
            </a:rPr>
            <a:t> = number of bodies, including ground </a:t>
          </a:r>
          <a:endParaRPr lang="en-US" sz="1800" kern="1200" dirty="0">
            <a:latin typeface="Helvetica" pitchFamily="2" charset="0"/>
          </a:endParaRPr>
        </a:p>
      </dsp:txBody>
      <dsp:txXfrm>
        <a:off x="23760" y="596898"/>
        <a:ext cx="5478209" cy="439200"/>
      </dsp:txXfrm>
    </dsp:sp>
    <dsp:sp modelId="{9C3A7ABD-D579-4E7F-A0C7-BA277587AF77}">
      <dsp:nvSpPr>
        <dsp:cNvPr id="0" name=""/>
        <dsp:cNvSpPr/>
      </dsp:nvSpPr>
      <dsp:spPr>
        <a:xfrm>
          <a:off x="0" y="1134738"/>
          <a:ext cx="5525729" cy="48672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14:m xmlns:a14="http://schemas.microsoft.com/office/drawing/2010/main">
            <m:oMath xmlns:m="http://schemas.openxmlformats.org/officeDocument/2006/math">
              <m:r>
                <a:rPr lang="it-IT" sz="1800" b="0" i="1" kern="1200" smtClean="0">
                  <a:latin typeface="Cambria Math" panose="02040503050406030204" pitchFamily="18" charset="0"/>
                </a:rPr>
                <m:t>𝐽</m:t>
              </m:r>
            </m:oMath>
          </a14:m>
          <a:r>
            <a:rPr lang="it-IT" sz="1800" kern="1200" dirty="0">
              <a:latin typeface="Helvetica" pitchFamily="2" charset="0"/>
            </a:rPr>
            <a:t> =  number of joints</a:t>
          </a:r>
          <a:endParaRPr lang="en-US" sz="1800" kern="1200" dirty="0">
            <a:latin typeface="Helvetica" pitchFamily="2" charset="0"/>
          </a:endParaRPr>
        </a:p>
      </dsp:txBody>
      <dsp:txXfrm>
        <a:off x="23760" y="1158498"/>
        <a:ext cx="5478209" cy="439200"/>
      </dsp:txXfrm>
    </dsp:sp>
    <dsp:sp modelId="{ABE7ED5C-FE54-40F1-ACC1-08C92B6E54EF}">
      <dsp:nvSpPr>
        <dsp:cNvPr id="0" name=""/>
        <dsp:cNvSpPr/>
      </dsp:nvSpPr>
      <dsp:spPr>
        <a:xfrm>
          <a:off x="0" y="1696338"/>
          <a:ext cx="5525729" cy="48672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14:m xmlns:a14="http://schemas.microsoft.com/office/drawing/2010/main">
            <m:oMath xmlns:m="http://schemas.openxmlformats.org/officeDocument/2006/math">
              <m:sSub>
                <m:sSubPr>
                  <m:ctrlPr>
                    <a:rPr lang="en-US" sz="1800" i="1" kern="1200" smtClean="0">
                      <a:latin typeface="Cambria Math" panose="02040503050406030204" pitchFamily="18" charset="0"/>
                    </a:rPr>
                  </m:ctrlPr>
                </m:sSubPr>
                <m:e>
                  <m:r>
                    <a:rPr lang="it-IT" sz="1800" b="0" i="1" kern="1200" smtClean="0">
                      <a:latin typeface="Cambria Math" panose="02040503050406030204" pitchFamily="18" charset="0"/>
                    </a:rPr>
                    <m:t>𝑓</m:t>
                  </m:r>
                </m:e>
                <m:sub>
                  <m:r>
                    <a:rPr lang="it-IT" sz="1800" b="0" i="1" kern="1200" smtClean="0">
                      <a:latin typeface="Cambria Math" panose="02040503050406030204" pitchFamily="18" charset="0"/>
                    </a:rPr>
                    <m:t>𝑖</m:t>
                  </m:r>
                </m:sub>
              </m:sSub>
            </m:oMath>
          </a14:m>
          <a:r>
            <a:rPr lang="en-US" sz="1800" kern="1200" dirty="0">
              <a:latin typeface="Helvetica" pitchFamily="2" charset="0"/>
            </a:rPr>
            <a:t> = degrees of freedom of the i-esim joint</a:t>
          </a:r>
        </a:p>
      </dsp:txBody>
      <dsp:txXfrm>
        <a:off x="23760" y="1720098"/>
        <a:ext cx="5478209" cy="439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F491A7-51B7-C7CD-3196-B425E0A7958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FF81046-8BF5-60A9-D228-8BA3EC7BEF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47DA3B7-8FC5-9B66-BB49-FB484DC27142}"/>
              </a:ext>
            </a:extLst>
          </p:cNvPr>
          <p:cNvSpPr>
            <a:spLocks noGrp="1"/>
          </p:cNvSpPr>
          <p:nvPr>
            <p:ph type="dt" sz="half" idx="10"/>
          </p:nvPr>
        </p:nvSpPr>
        <p:spPr/>
        <p:txBody>
          <a:bodyPr/>
          <a:lstStyle/>
          <a:p>
            <a:fld id="{5F82A626-9071-624E-BABC-5BADF9C68C65}" type="datetimeFigureOut">
              <a:rPr lang="it-IT" smtClean="0"/>
              <a:t>04/09/2024</a:t>
            </a:fld>
            <a:endParaRPr lang="it-IT"/>
          </a:p>
        </p:txBody>
      </p:sp>
      <p:sp>
        <p:nvSpPr>
          <p:cNvPr id="5" name="Segnaposto piè di pagina 4">
            <a:extLst>
              <a:ext uri="{FF2B5EF4-FFF2-40B4-BE49-F238E27FC236}">
                <a16:creationId xmlns:a16="http://schemas.microsoft.com/office/drawing/2014/main" id="{F1729C26-E977-365B-2F2C-16AEC5F0CF4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3D6DF3-BC4A-B369-4762-1FC453F92705}"/>
              </a:ext>
            </a:extLst>
          </p:cNvPr>
          <p:cNvSpPr>
            <a:spLocks noGrp="1"/>
          </p:cNvSpPr>
          <p:nvPr>
            <p:ph type="sldNum" sz="quarter" idx="12"/>
          </p:nvPr>
        </p:nvSpPr>
        <p:spPr/>
        <p:txBody>
          <a:bodyPr/>
          <a:lstStyle/>
          <a:p>
            <a:fld id="{87AC5AE2-75AC-BD47-852C-0463E3908490}" type="slidenum">
              <a:rPr lang="it-IT" smtClean="0"/>
              <a:t>‹#›</a:t>
            </a:fld>
            <a:endParaRPr lang="it-IT"/>
          </a:p>
        </p:txBody>
      </p:sp>
    </p:spTree>
    <p:extLst>
      <p:ext uri="{BB962C8B-B14F-4D97-AF65-F5344CB8AC3E}">
        <p14:creationId xmlns:p14="http://schemas.microsoft.com/office/powerpoint/2010/main" val="2303974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19E87-3170-2245-EF50-49920314C53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1527833-B20C-3DF4-1D09-29B65500B9A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13F643F-E78A-EF31-F143-431F4E9B23E6}"/>
              </a:ext>
            </a:extLst>
          </p:cNvPr>
          <p:cNvSpPr>
            <a:spLocks noGrp="1"/>
          </p:cNvSpPr>
          <p:nvPr>
            <p:ph type="dt" sz="half" idx="10"/>
          </p:nvPr>
        </p:nvSpPr>
        <p:spPr/>
        <p:txBody>
          <a:bodyPr/>
          <a:lstStyle/>
          <a:p>
            <a:fld id="{5F82A626-9071-624E-BABC-5BADF9C68C65}" type="datetimeFigureOut">
              <a:rPr lang="it-IT" smtClean="0"/>
              <a:t>04/09/2024</a:t>
            </a:fld>
            <a:endParaRPr lang="it-IT"/>
          </a:p>
        </p:txBody>
      </p:sp>
      <p:sp>
        <p:nvSpPr>
          <p:cNvPr id="5" name="Segnaposto piè di pagina 4">
            <a:extLst>
              <a:ext uri="{FF2B5EF4-FFF2-40B4-BE49-F238E27FC236}">
                <a16:creationId xmlns:a16="http://schemas.microsoft.com/office/drawing/2014/main" id="{5CB2C998-26AA-194F-4AAA-ED5FEE1D09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22C7DE-502F-1AE0-B9A0-87AC291DFFEE}"/>
              </a:ext>
            </a:extLst>
          </p:cNvPr>
          <p:cNvSpPr>
            <a:spLocks noGrp="1"/>
          </p:cNvSpPr>
          <p:nvPr>
            <p:ph type="sldNum" sz="quarter" idx="12"/>
          </p:nvPr>
        </p:nvSpPr>
        <p:spPr/>
        <p:txBody>
          <a:bodyPr/>
          <a:lstStyle/>
          <a:p>
            <a:fld id="{87AC5AE2-75AC-BD47-852C-0463E3908490}" type="slidenum">
              <a:rPr lang="it-IT" smtClean="0"/>
              <a:t>‹#›</a:t>
            </a:fld>
            <a:endParaRPr lang="it-IT"/>
          </a:p>
        </p:txBody>
      </p:sp>
    </p:spTree>
    <p:extLst>
      <p:ext uri="{BB962C8B-B14F-4D97-AF65-F5344CB8AC3E}">
        <p14:creationId xmlns:p14="http://schemas.microsoft.com/office/powerpoint/2010/main" val="3676427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D501FEE-3EFC-836C-8330-BB0F426BA3E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C9471A6-C75B-3AFD-9C38-FB88FCF74D79}"/>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5EA2002-FE2E-4BBD-5FA4-B1D2E8DA11E5}"/>
              </a:ext>
            </a:extLst>
          </p:cNvPr>
          <p:cNvSpPr>
            <a:spLocks noGrp="1"/>
          </p:cNvSpPr>
          <p:nvPr>
            <p:ph type="dt" sz="half" idx="10"/>
          </p:nvPr>
        </p:nvSpPr>
        <p:spPr/>
        <p:txBody>
          <a:bodyPr/>
          <a:lstStyle/>
          <a:p>
            <a:fld id="{5F82A626-9071-624E-BABC-5BADF9C68C65}" type="datetimeFigureOut">
              <a:rPr lang="it-IT" smtClean="0"/>
              <a:t>04/09/2024</a:t>
            </a:fld>
            <a:endParaRPr lang="it-IT"/>
          </a:p>
        </p:txBody>
      </p:sp>
      <p:sp>
        <p:nvSpPr>
          <p:cNvPr id="5" name="Segnaposto piè di pagina 4">
            <a:extLst>
              <a:ext uri="{FF2B5EF4-FFF2-40B4-BE49-F238E27FC236}">
                <a16:creationId xmlns:a16="http://schemas.microsoft.com/office/drawing/2014/main" id="{DA282E7F-6BFB-63D8-D9A8-6CBBB410671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C9BB576-2C8E-58D9-D36B-68462C4CCCF1}"/>
              </a:ext>
            </a:extLst>
          </p:cNvPr>
          <p:cNvSpPr>
            <a:spLocks noGrp="1"/>
          </p:cNvSpPr>
          <p:nvPr>
            <p:ph type="sldNum" sz="quarter" idx="12"/>
          </p:nvPr>
        </p:nvSpPr>
        <p:spPr/>
        <p:txBody>
          <a:bodyPr/>
          <a:lstStyle/>
          <a:p>
            <a:fld id="{87AC5AE2-75AC-BD47-852C-0463E3908490}" type="slidenum">
              <a:rPr lang="it-IT" smtClean="0"/>
              <a:t>‹#›</a:t>
            </a:fld>
            <a:endParaRPr lang="it-IT"/>
          </a:p>
        </p:txBody>
      </p:sp>
    </p:spTree>
    <p:extLst>
      <p:ext uri="{BB962C8B-B14F-4D97-AF65-F5344CB8AC3E}">
        <p14:creationId xmlns:p14="http://schemas.microsoft.com/office/powerpoint/2010/main" val="3368851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7F0440-92F3-8EFD-1008-408B65E4137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0B99E87-F7E9-1A3B-C802-9213B8A8548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F39CC95-7406-7AF2-DA94-C24FF4BC136F}"/>
              </a:ext>
            </a:extLst>
          </p:cNvPr>
          <p:cNvSpPr>
            <a:spLocks noGrp="1"/>
          </p:cNvSpPr>
          <p:nvPr>
            <p:ph type="dt" sz="half" idx="10"/>
          </p:nvPr>
        </p:nvSpPr>
        <p:spPr/>
        <p:txBody>
          <a:bodyPr/>
          <a:lstStyle/>
          <a:p>
            <a:fld id="{5F82A626-9071-624E-BABC-5BADF9C68C65}" type="datetimeFigureOut">
              <a:rPr lang="it-IT" smtClean="0"/>
              <a:t>04/09/2024</a:t>
            </a:fld>
            <a:endParaRPr lang="it-IT"/>
          </a:p>
        </p:txBody>
      </p:sp>
      <p:sp>
        <p:nvSpPr>
          <p:cNvPr id="5" name="Segnaposto piè di pagina 4">
            <a:extLst>
              <a:ext uri="{FF2B5EF4-FFF2-40B4-BE49-F238E27FC236}">
                <a16:creationId xmlns:a16="http://schemas.microsoft.com/office/drawing/2014/main" id="{2C433DD8-7A56-394F-14CF-A202BC5BA1C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FFDFE07-7B9F-668D-F6FE-4DC5DDFD8B83}"/>
              </a:ext>
            </a:extLst>
          </p:cNvPr>
          <p:cNvSpPr>
            <a:spLocks noGrp="1"/>
          </p:cNvSpPr>
          <p:nvPr>
            <p:ph type="sldNum" sz="quarter" idx="12"/>
          </p:nvPr>
        </p:nvSpPr>
        <p:spPr/>
        <p:txBody>
          <a:bodyPr/>
          <a:lstStyle/>
          <a:p>
            <a:fld id="{87AC5AE2-75AC-BD47-852C-0463E3908490}" type="slidenum">
              <a:rPr lang="it-IT" smtClean="0"/>
              <a:t>‹#›</a:t>
            </a:fld>
            <a:endParaRPr lang="it-IT"/>
          </a:p>
        </p:txBody>
      </p:sp>
    </p:spTree>
    <p:extLst>
      <p:ext uri="{BB962C8B-B14F-4D97-AF65-F5344CB8AC3E}">
        <p14:creationId xmlns:p14="http://schemas.microsoft.com/office/powerpoint/2010/main" val="424896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A69923-6B6C-5E9D-0A7E-8D6203D0FA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8C2F594-7873-2FFA-4DA4-DA6F582E1C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2ABEFE8-E3B4-5B0C-A4B1-915110E04381}"/>
              </a:ext>
            </a:extLst>
          </p:cNvPr>
          <p:cNvSpPr>
            <a:spLocks noGrp="1"/>
          </p:cNvSpPr>
          <p:nvPr>
            <p:ph type="dt" sz="half" idx="10"/>
          </p:nvPr>
        </p:nvSpPr>
        <p:spPr/>
        <p:txBody>
          <a:bodyPr/>
          <a:lstStyle/>
          <a:p>
            <a:fld id="{5F82A626-9071-624E-BABC-5BADF9C68C65}" type="datetimeFigureOut">
              <a:rPr lang="it-IT" smtClean="0"/>
              <a:t>04/09/2024</a:t>
            </a:fld>
            <a:endParaRPr lang="it-IT"/>
          </a:p>
        </p:txBody>
      </p:sp>
      <p:sp>
        <p:nvSpPr>
          <p:cNvPr id="5" name="Segnaposto piè di pagina 4">
            <a:extLst>
              <a:ext uri="{FF2B5EF4-FFF2-40B4-BE49-F238E27FC236}">
                <a16:creationId xmlns:a16="http://schemas.microsoft.com/office/drawing/2014/main" id="{9B0EAD7E-0C78-756C-6EAF-0867692B161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E286066-A1C4-D345-28A8-D25998319C78}"/>
              </a:ext>
            </a:extLst>
          </p:cNvPr>
          <p:cNvSpPr>
            <a:spLocks noGrp="1"/>
          </p:cNvSpPr>
          <p:nvPr>
            <p:ph type="sldNum" sz="quarter" idx="12"/>
          </p:nvPr>
        </p:nvSpPr>
        <p:spPr/>
        <p:txBody>
          <a:bodyPr/>
          <a:lstStyle/>
          <a:p>
            <a:fld id="{87AC5AE2-75AC-BD47-852C-0463E3908490}" type="slidenum">
              <a:rPr lang="it-IT" smtClean="0"/>
              <a:t>‹#›</a:t>
            </a:fld>
            <a:endParaRPr lang="it-IT"/>
          </a:p>
        </p:txBody>
      </p:sp>
    </p:spTree>
    <p:extLst>
      <p:ext uri="{BB962C8B-B14F-4D97-AF65-F5344CB8AC3E}">
        <p14:creationId xmlns:p14="http://schemas.microsoft.com/office/powerpoint/2010/main" val="1863203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6DE3A5-CDBD-FC3D-0EB6-1117A68A44E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E135503-3C24-D952-D7F8-72C6D2BA297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D7BB776-4351-4992-171B-922B5F0E153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F1D67D6-4A1A-D45C-734A-98AD32A67E8D}"/>
              </a:ext>
            </a:extLst>
          </p:cNvPr>
          <p:cNvSpPr>
            <a:spLocks noGrp="1"/>
          </p:cNvSpPr>
          <p:nvPr>
            <p:ph type="dt" sz="half" idx="10"/>
          </p:nvPr>
        </p:nvSpPr>
        <p:spPr/>
        <p:txBody>
          <a:bodyPr/>
          <a:lstStyle/>
          <a:p>
            <a:fld id="{5F82A626-9071-624E-BABC-5BADF9C68C65}" type="datetimeFigureOut">
              <a:rPr lang="it-IT" smtClean="0"/>
              <a:t>04/09/2024</a:t>
            </a:fld>
            <a:endParaRPr lang="it-IT"/>
          </a:p>
        </p:txBody>
      </p:sp>
      <p:sp>
        <p:nvSpPr>
          <p:cNvPr id="6" name="Segnaposto piè di pagina 5">
            <a:extLst>
              <a:ext uri="{FF2B5EF4-FFF2-40B4-BE49-F238E27FC236}">
                <a16:creationId xmlns:a16="http://schemas.microsoft.com/office/drawing/2014/main" id="{F8506AC1-7969-967C-2003-5A11C654765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515D702-2D84-5669-D5B6-E970CB1FE57F}"/>
              </a:ext>
            </a:extLst>
          </p:cNvPr>
          <p:cNvSpPr>
            <a:spLocks noGrp="1"/>
          </p:cNvSpPr>
          <p:nvPr>
            <p:ph type="sldNum" sz="quarter" idx="12"/>
          </p:nvPr>
        </p:nvSpPr>
        <p:spPr/>
        <p:txBody>
          <a:bodyPr/>
          <a:lstStyle/>
          <a:p>
            <a:fld id="{87AC5AE2-75AC-BD47-852C-0463E3908490}" type="slidenum">
              <a:rPr lang="it-IT" smtClean="0"/>
              <a:t>‹#›</a:t>
            </a:fld>
            <a:endParaRPr lang="it-IT"/>
          </a:p>
        </p:txBody>
      </p:sp>
    </p:spTree>
    <p:extLst>
      <p:ext uri="{BB962C8B-B14F-4D97-AF65-F5344CB8AC3E}">
        <p14:creationId xmlns:p14="http://schemas.microsoft.com/office/powerpoint/2010/main" val="1984223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D2717A-7F58-9EEA-4331-30521A1DDDE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300CD7E-717E-0912-711D-9261D2250B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CA4939B-76F6-570F-A8D4-9B5A6047A2A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3F9A8BD-C80D-12F3-9DE5-74990C96F2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6B2EBD7-1849-B68C-D283-86A5CAC8FB3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9D97475-AC7B-617D-0C1A-B7A3B4DF260B}"/>
              </a:ext>
            </a:extLst>
          </p:cNvPr>
          <p:cNvSpPr>
            <a:spLocks noGrp="1"/>
          </p:cNvSpPr>
          <p:nvPr>
            <p:ph type="dt" sz="half" idx="10"/>
          </p:nvPr>
        </p:nvSpPr>
        <p:spPr/>
        <p:txBody>
          <a:bodyPr/>
          <a:lstStyle/>
          <a:p>
            <a:fld id="{5F82A626-9071-624E-BABC-5BADF9C68C65}" type="datetimeFigureOut">
              <a:rPr lang="it-IT" smtClean="0"/>
              <a:t>04/09/2024</a:t>
            </a:fld>
            <a:endParaRPr lang="it-IT"/>
          </a:p>
        </p:txBody>
      </p:sp>
      <p:sp>
        <p:nvSpPr>
          <p:cNvPr id="8" name="Segnaposto piè di pagina 7">
            <a:extLst>
              <a:ext uri="{FF2B5EF4-FFF2-40B4-BE49-F238E27FC236}">
                <a16:creationId xmlns:a16="http://schemas.microsoft.com/office/drawing/2014/main" id="{2FB156C1-9AA8-F9B0-FDC6-22EC8335C6D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7C44D387-B74E-3D47-BB1A-A594FEE6047E}"/>
              </a:ext>
            </a:extLst>
          </p:cNvPr>
          <p:cNvSpPr>
            <a:spLocks noGrp="1"/>
          </p:cNvSpPr>
          <p:nvPr>
            <p:ph type="sldNum" sz="quarter" idx="12"/>
          </p:nvPr>
        </p:nvSpPr>
        <p:spPr/>
        <p:txBody>
          <a:bodyPr/>
          <a:lstStyle/>
          <a:p>
            <a:fld id="{87AC5AE2-75AC-BD47-852C-0463E3908490}" type="slidenum">
              <a:rPr lang="it-IT" smtClean="0"/>
              <a:t>‹#›</a:t>
            </a:fld>
            <a:endParaRPr lang="it-IT"/>
          </a:p>
        </p:txBody>
      </p:sp>
    </p:spTree>
    <p:extLst>
      <p:ext uri="{BB962C8B-B14F-4D97-AF65-F5344CB8AC3E}">
        <p14:creationId xmlns:p14="http://schemas.microsoft.com/office/powerpoint/2010/main" val="4236201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097081-D008-83B4-8A47-52B141829B9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57E4C1F-7F63-0F75-EA8F-EBBF53BB2751}"/>
              </a:ext>
            </a:extLst>
          </p:cNvPr>
          <p:cNvSpPr>
            <a:spLocks noGrp="1"/>
          </p:cNvSpPr>
          <p:nvPr>
            <p:ph type="dt" sz="half" idx="10"/>
          </p:nvPr>
        </p:nvSpPr>
        <p:spPr/>
        <p:txBody>
          <a:bodyPr/>
          <a:lstStyle/>
          <a:p>
            <a:fld id="{5F82A626-9071-624E-BABC-5BADF9C68C65}" type="datetimeFigureOut">
              <a:rPr lang="it-IT" smtClean="0"/>
              <a:t>04/09/2024</a:t>
            </a:fld>
            <a:endParaRPr lang="it-IT"/>
          </a:p>
        </p:txBody>
      </p:sp>
      <p:sp>
        <p:nvSpPr>
          <p:cNvPr id="4" name="Segnaposto piè di pagina 3">
            <a:extLst>
              <a:ext uri="{FF2B5EF4-FFF2-40B4-BE49-F238E27FC236}">
                <a16:creationId xmlns:a16="http://schemas.microsoft.com/office/drawing/2014/main" id="{5697ADA3-7A28-C690-C492-535F1E4A025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2978A59-C2C4-5255-F729-A90B5AAEE820}"/>
              </a:ext>
            </a:extLst>
          </p:cNvPr>
          <p:cNvSpPr>
            <a:spLocks noGrp="1"/>
          </p:cNvSpPr>
          <p:nvPr>
            <p:ph type="sldNum" sz="quarter" idx="12"/>
          </p:nvPr>
        </p:nvSpPr>
        <p:spPr/>
        <p:txBody>
          <a:bodyPr/>
          <a:lstStyle/>
          <a:p>
            <a:fld id="{87AC5AE2-75AC-BD47-852C-0463E3908490}" type="slidenum">
              <a:rPr lang="it-IT" smtClean="0"/>
              <a:t>‹#›</a:t>
            </a:fld>
            <a:endParaRPr lang="it-IT"/>
          </a:p>
        </p:txBody>
      </p:sp>
    </p:spTree>
    <p:extLst>
      <p:ext uri="{BB962C8B-B14F-4D97-AF65-F5344CB8AC3E}">
        <p14:creationId xmlns:p14="http://schemas.microsoft.com/office/powerpoint/2010/main" val="1108239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CCEDA34-AEB3-A9D4-58E2-B0FF252DC1DF}"/>
              </a:ext>
            </a:extLst>
          </p:cNvPr>
          <p:cNvSpPr>
            <a:spLocks noGrp="1"/>
          </p:cNvSpPr>
          <p:nvPr>
            <p:ph type="dt" sz="half" idx="10"/>
          </p:nvPr>
        </p:nvSpPr>
        <p:spPr/>
        <p:txBody>
          <a:bodyPr/>
          <a:lstStyle/>
          <a:p>
            <a:fld id="{5F82A626-9071-624E-BABC-5BADF9C68C65}" type="datetimeFigureOut">
              <a:rPr lang="it-IT" smtClean="0"/>
              <a:t>04/09/2024</a:t>
            </a:fld>
            <a:endParaRPr lang="it-IT"/>
          </a:p>
        </p:txBody>
      </p:sp>
      <p:sp>
        <p:nvSpPr>
          <p:cNvPr id="3" name="Segnaposto piè di pagina 2">
            <a:extLst>
              <a:ext uri="{FF2B5EF4-FFF2-40B4-BE49-F238E27FC236}">
                <a16:creationId xmlns:a16="http://schemas.microsoft.com/office/drawing/2014/main" id="{63449E83-93CC-C16D-5C2F-CFDFD91B2C3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F3A5C9D1-4202-66BB-16F7-2A21A5E89BB3}"/>
              </a:ext>
            </a:extLst>
          </p:cNvPr>
          <p:cNvSpPr>
            <a:spLocks noGrp="1"/>
          </p:cNvSpPr>
          <p:nvPr>
            <p:ph type="sldNum" sz="quarter" idx="12"/>
          </p:nvPr>
        </p:nvSpPr>
        <p:spPr/>
        <p:txBody>
          <a:bodyPr/>
          <a:lstStyle/>
          <a:p>
            <a:fld id="{87AC5AE2-75AC-BD47-852C-0463E3908490}" type="slidenum">
              <a:rPr lang="it-IT" smtClean="0"/>
              <a:t>‹#›</a:t>
            </a:fld>
            <a:endParaRPr lang="it-IT"/>
          </a:p>
        </p:txBody>
      </p:sp>
    </p:spTree>
    <p:extLst>
      <p:ext uri="{BB962C8B-B14F-4D97-AF65-F5344CB8AC3E}">
        <p14:creationId xmlns:p14="http://schemas.microsoft.com/office/powerpoint/2010/main" val="310273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794011-A6B6-40BE-0C6E-BCF87319E25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8E9735-B1A7-A54B-0DA5-2E103C750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1A5E5C7-D753-EB50-7D34-91798E533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B538339-3A98-8676-196E-9EE3608876ED}"/>
              </a:ext>
            </a:extLst>
          </p:cNvPr>
          <p:cNvSpPr>
            <a:spLocks noGrp="1"/>
          </p:cNvSpPr>
          <p:nvPr>
            <p:ph type="dt" sz="half" idx="10"/>
          </p:nvPr>
        </p:nvSpPr>
        <p:spPr/>
        <p:txBody>
          <a:bodyPr/>
          <a:lstStyle/>
          <a:p>
            <a:fld id="{5F82A626-9071-624E-BABC-5BADF9C68C65}" type="datetimeFigureOut">
              <a:rPr lang="it-IT" smtClean="0"/>
              <a:t>04/09/2024</a:t>
            </a:fld>
            <a:endParaRPr lang="it-IT"/>
          </a:p>
        </p:txBody>
      </p:sp>
      <p:sp>
        <p:nvSpPr>
          <p:cNvPr id="6" name="Segnaposto piè di pagina 5">
            <a:extLst>
              <a:ext uri="{FF2B5EF4-FFF2-40B4-BE49-F238E27FC236}">
                <a16:creationId xmlns:a16="http://schemas.microsoft.com/office/drawing/2014/main" id="{A682ECB4-ABD5-F144-BAA4-36C6D6831F9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DB34D0C-D0F1-5F29-2A43-7B5DAC1F7202}"/>
              </a:ext>
            </a:extLst>
          </p:cNvPr>
          <p:cNvSpPr>
            <a:spLocks noGrp="1"/>
          </p:cNvSpPr>
          <p:nvPr>
            <p:ph type="sldNum" sz="quarter" idx="12"/>
          </p:nvPr>
        </p:nvSpPr>
        <p:spPr/>
        <p:txBody>
          <a:bodyPr/>
          <a:lstStyle/>
          <a:p>
            <a:fld id="{87AC5AE2-75AC-BD47-852C-0463E3908490}" type="slidenum">
              <a:rPr lang="it-IT" smtClean="0"/>
              <a:t>‹#›</a:t>
            </a:fld>
            <a:endParaRPr lang="it-IT"/>
          </a:p>
        </p:txBody>
      </p:sp>
    </p:spTree>
    <p:extLst>
      <p:ext uri="{BB962C8B-B14F-4D97-AF65-F5344CB8AC3E}">
        <p14:creationId xmlns:p14="http://schemas.microsoft.com/office/powerpoint/2010/main" val="312615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9C718E-3135-E691-352A-E473167126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1929874-BA7A-D7B0-2488-CF4194C529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8389171-EEE1-7BD4-72DB-39B8F74070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236FCDC-8A42-09B3-E591-5B97C0505CD7}"/>
              </a:ext>
            </a:extLst>
          </p:cNvPr>
          <p:cNvSpPr>
            <a:spLocks noGrp="1"/>
          </p:cNvSpPr>
          <p:nvPr>
            <p:ph type="dt" sz="half" idx="10"/>
          </p:nvPr>
        </p:nvSpPr>
        <p:spPr/>
        <p:txBody>
          <a:bodyPr/>
          <a:lstStyle/>
          <a:p>
            <a:fld id="{5F82A626-9071-624E-BABC-5BADF9C68C65}" type="datetimeFigureOut">
              <a:rPr lang="it-IT" smtClean="0"/>
              <a:t>04/09/2024</a:t>
            </a:fld>
            <a:endParaRPr lang="it-IT"/>
          </a:p>
        </p:txBody>
      </p:sp>
      <p:sp>
        <p:nvSpPr>
          <p:cNvPr id="6" name="Segnaposto piè di pagina 5">
            <a:extLst>
              <a:ext uri="{FF2B5EF4-FFF2-40B4-BE49-F238E27FC236}">
                <a16:creationId xmlns:a16="http://schemas.microsoft.com/office/drawing/2014/main" id="{8C287F94-8422-506C-96DD-2CA68DB76D1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6458E48-3D12-C3B5-05EE-B6AA96AD10A7}"/>
              </a:ext>
            </a:extLst>
          </p:cNvPr>
          <p:cNvSpPr>
            <a:spLocks noGrp="1"/>
          </p:cNvSpPr>
          <p:nvPr>
            <p:ph type="sldNum" sz="quarter" idx="12"/>
          </p:nvPr>
        </p:nvSpPr>
        <p:spPr/>
        <p:txBody>
          <a:bodyPr/>
          <a:lstStyle/>
          <a:p>
            <a:fld id="{87AC5AE2-75AC-BD47-852C-0463E3908490}" type="slidenum">
              <a:rPr lang="it-IT" smtClean="0"/>
              <a:t>‹#›</a:t>
            </a:fld>
            <a:endParaRPr lang="it-IT"/>
          </a:p>
        </p:txBody>
      </p:sp>
    </p:spTree>
    <p:extLst>
      <p:ext uri="{BB962C8B-B14F-4D97-AF65-F5344CB8AC3E}">
        <p14:creationId xmlns:p14="http://schemas.microsoft.com/office/powerpoint/2010/main" val="251663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B34EC3D-C21F-9BA2-F51E-21E8F313D5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9362AA1-3213-B81A-0E11-32E08AABA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1F19FA-D20F-34C4-C942-E8AFC13A5A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F82A626-9071-624E-BABC-5BADF9C68C65}" type="datetimeFigureOut">
              <a:rPr lang="it-IT" smtClean="0"/>
              <a:t>04/09/2024</a:t>
            </a:fld>
            <a:endParaRPr lang="it-IT"/>
          </a:p>
        </p:txBody>
      </p:sp>
      <p:sp>
        <p:nvSpPr>
          <p:cNvPr id="5" name="Segnaposto piè di pagina 4">
            <a:extLst>
              <a:ext uri="{FF2B5EF4-FFF2-40B4-BE49-F238E27FC236}">
                <a16:creationId xmlns:a16="http://schemas.microsoft.com/office/drawing/2014/main" id="{EF22096F-6B10-A630-A01D-86D0642DB9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437E89C4-8888-2E3F-EFD2-22133A7287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AC5AE2-75AC-BD47-852C-0463E3908490}" type="slidenum">
              <a:rPr lang="it-IT" smtClean="0"/>
              <a:t>‹#›</a:t>
            </a:fld>
            <a:endParaRPr lang="it-IT"/>
          </a:p>
        </p:txBody>
      </p:sp>
    </p:spTree>
    <p:extLst>
      <p:ext uri="{BB962C8B-B14F-4D97-AF65-F5344CB8AC3E}">
        <p14:creationId xmlns:p14="http://schemas.microsoft.com/office/powerpoint/2010/main" val="193291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diagramColors" Target="../diagrams/colors2.xml"/><Relationship Id="rId12" Type="http://schemas.openxmlformats.org/officeDocument/2006/relationships/diagramColors" Target="../diagrams/colors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hyperlink" Target="https://it.aliexpress.com/item/4000310563326.html?spm=a2g0o.order_list.order_list_main.10.22e93696pBL6Op&amp;gatewayAdapt=glo2it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www.amazon.it/Inossidabile-Tensione-inossidabile-Compressione-Giardino/dp/B09XTYT7J1/ref=asc_df_B09XTYT7J1/?tag=googshopit-21&amp;linkCode=df0&amp;hvadid=700872152850&amp;hvpos=&amp;hvnetw=g&amp;hvrand=8532122275697183260&amp;hvpone=&amp;hvptwo=&amp;hvqmt=&amp;hvdev=m&amp;hvdvcmdl=&amp;hvlocint=&amp;hvlocphy=9053433&amp;hvtargid=pla-1871002229449&amp;psc=1&amp;mcid=89840671c7933b07ac5b8a34d855af87&amp;gad_source=1" TargetMode="External"/><Relationship Id="rId5" Type="http://schemas.openxmlformats.org/officeDocument/2006/relationships/image" Target="../media/image440.png"/><Relationship Id="rId4" Type="http://schemas.openxmlformats.org/officeDocument/2006/relationships/image" Target="../media/image45.jp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01.png"/></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pn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6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809553A-BA01-86FE-8931-55E4A5C3CCD0}"/>
              </a:ext>
            </a:extLst>
          </p:cNvPr>
          <p:cNvSpPr txBox="1"/>
          <p:nvPr/>
        </p:nvSpPr>
        <p:spPr>
          <a:xfrm>
            <a:off x="1784604" y="1134807"/>
            <a:ext cx="8622792" cy="3139321"/>
          </a:xfrm>
          <a:prstGeom prst="rect">
            <a:avLst/>
          </a:prstGeom>
          <a:noFill/>
        </p:spPr>
        <p:txBody>
          <a:bodyPr wrap="square" rtlCol="0">
            <a:spAutoFit/>
          </a:bodyPr>
          <a:lstStyle/>
          <a:p>
            <a:pPr algn="ctr"/>
            <a:r>
              <a:rPr lang="it-IT" sz="3200" b="1" dirty="0">
                <a:solidFill>
                  <a:srgbClr val="0070C0"/>
                </a:solidFill>
                <a:latin typeface="Helvetica" pitchFamily="2" charset="0"/>
                <a:cs typeface="Times New Roman" panose="02020603050405020304" pitchFamily="18" charset="0"/>
              </a:rPr>
              <a:t>POLITECNICO DI BARI</a:t>
            </a:r>
          </a:p>
          <a:p>
            <a:pPr algn="ctr"/>
            <a:endParaRPr lang="it-IT" dirty="0"/>
          </a:p>
          <a:p>
            <a:pPr algn="ctr"/>
            <a:r>
              <a:rPr lang="it-IT" sz="2000" dirty="0">
                <a:latin typeface="Helvetica" pitchFamily="2" charset="0"/>
              </a:rPr>
              <a:t>DIPARTIMENTO DI INGEGNERIA ELETTRICA E DELL’INFORMAZIONE</a:t>
            </a:r>
          </a:p>
          <a:p>
            <a:pPr algn="ctr"/>
            <a:r>
              <a:rPr lang="it-IT" sz="2000" dirty="0">
                <a:latin typeface="Helvetica" pitchFamily="2" charset="0"/>
              </a:rPr>
              <a:t>LAUREA MAGISTRALE IN INGEGNERIA DELL’AUTOMAZIONE </a:t>
            </a:r>
          </a:p>
          <a:p>
            <a:pPr algn="ctr"/>
            <a:endParaRPr lang="it-IT" dirty="0"/>
          </a:p>
          <a:p>
            <a:pPr algn="ctr"/>
            <a:r>
              <a:rPr lang="it-IT" b="1" dirty="0">
                <a:solidFill>
                  <a:srgbClr val="0070C0"/>
                </a:solidFill>
                <a:latin typeface="Helvetica" pitchFamily="2" charset="0"/>
              </a:rPr>
              <a:t>APPLIED MECHANICS – FUNCTIONAL DESIGN</a:t>
            </a:r>
          </a:p>
          <a:p>
            <a:pPr algn="ctr"/>
            <a:r>
              <a:rPr lang="it-IT" dirty="0">
                <a:latin typeface="Helvetica" pitchFamily="2" charset="0"/>
              </a:rPr>
              <a:t>Prof. Eng. Massimo Mario Foglia</a:t>
            </a:r>
          </a:p>
          <a:p>
            <a:pPr algn="ctr"/>
            <a:endParaRPr lang="it-IT" dirty="0">
              <a:latin typeface="Helvetica" pitchFamily="2" charset="0"/>
            </a:endParaRPr>
          </a:p>
          <a:p>
            <a:pPr algn="ctr"/>
            <a:r>
              <a:rPr lang="en-US" b="1" i="1" dirty="0"/>
              <a:t>TRANSITION FROM PARALLEL GRIPPER TO ADAPTIVE GRIPPER: DESIGN AND 3D SIMULATIONS</a:t>
            </a:r>
            <a:endParaRPr lang="it-IT" b="1" i="1" dirty="0">
              <a:latin typeface="Helvetica" pitchFamily="2" charset="0"/>
            </a:endParaRPr>
          </a:p>
        </p:txBody>
      </p:sp>
      <p:sp>
        <p:nvSpPr>
          <p:cNvPr id="19" name="Ovale 18">
            <a:extLst>
              <a:ext uri="{FF2B5EF4-FFF2-40B4-BE49-F238E27FC236}">
                <a16:creationId xmlns:a16="http://schemas.microsoft.com/office/drawing/2014/main" id="{49083406-9AE8-350C-E44A-1B9E5ECDF1B5}"/>
              </a:ext>
            </a:extLst>
          </p:cNvPr>
          <p:cNvSpPr/>
          <p:nvPr/>
        </p:nvSpPr>
        <p:spPr>
          <a:xfrm>
            <a:off x="-950976" y="-670560"/>
            <a:ext cx="2523744" cy="2365248"/>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34A22F10-DF06-780A-B0EC-5D6B0DE51D33}"/>
              </a:ext>
            </a:extLst>
          </p:cNvPr>
          <p:cNvSpPr/>
          <p:nvPr/>
        </p:nvSpPr>
        <p:spPr>
          <a:xfrm>
            <a:off x="9432798" y="-670560"/>
            <a:ext cx="1439990" cy="1346834"/>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C8298F28-BB41-BD18-EA36-6A7F70E96CF2}"/>
              </a:ext>
            </a:extLst>
          </p:cNvPr>
          <p:cNvSpPr/>
          <p:nvPr/>
        </p:nvSpPr>
        <p:spPr>
          <a:xfrm>
            <a:off x="11082528" y="2427469"/>
            <a:ext cx="2523744" cy="2365248"/>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71ABC842-A06E-641C-C3D2-F2BEF24CB20E}"/>
              </a:ext>
            </a:extLst>
          </p:cNvPr>
          <p:cNvSpPr/>
          <p:nvPr/>
        </p:nvSpPr>
        <p:spPr>
          <a:xfrm>
            <a:off x="1572768" y="4297532"/>
            <a:ext cx="1035368" cy="99036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Figura a mano libera 31">
            <a:extLst>
              <a:ext uri="{FF2B5EF4-FFF2-40B4-BE49-F238E27FC236}">
                <a16:creationId xmlns:a16="http://schemas.microsoft.com/office/drawing/2014/main" id="{6B99645F-9D9F-2306-DAF2-C28EF8A6AC72}"/>
              </a:ext>
            </a:extLst>
          </p:cNvPr>
          <p:cNvSpPr/>
          <p:nvPr/>
        </p:nvSpPr>
        <p:spPr>
          <a:xfrm>
            <a:off x="-1156427" y="4992742"/>
            <a:ext cx="14504854" cy="3648436"/>
          </a:xfrm>
          <a:custGeom>
            <a:avLst/>
            <a:gdLst>
              <a:gd name="connsiteX0" fmla="*/ 1075963 w 14504854"/>
              <a:gd name="connsiteY0" fmla="*/ 285509 h 3648436"/>
              <a:gd name="connsiteX1" fmla="*/ 2719026 w 14504854"/>
              <a:gd name="connsiteY1" fmla="*/ 1771409 h 3648436"/>
              <a:gd name="connsiteX2" fmla="*/ 7019563 w 14504854"/>
              <a:gd name="connsiteY2" fmla="*/ 556971 h 3648436"/>
              <a:gd name="connsiteX3" fmla="*/ 13291776 w 14504854"/>
              <a:gd name="connsiteY3" fmla="*/ 2942984 h 3648436"/>
              <a:gd name="connsiteX4" fmla="*/ 13320351 w 14504854"/>
              <a:gd name="connsiteY4" fmla="*/ 3371609 h 3648436"/>
              <a:gd name="connsiteX5" fmla="*/ 933088 w 14504854"/>
              <a:gd name="connsiteY5" fmla="*/ 3414471 h 3648436"/>
              <a:gd name="connsiteX6" fmla="*/ 904513 w 14504854"/>
              <a:gd name="connsiteY6" fmla="*/ 299796 h 3648436"/>
              <a:gd name="connsiteX7" fmla="*/ 1075963 w 14504854"/>
              <a:gd name="connsiteY7" fmla="*/ 285509 h 364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04854" h="3648436">
                <a:moveTo>
                  <a:pt x="1075963" y="285509"/>
                </a:moveTo>
                <a:cubicBezTo>
                  <a:pt x="1378382" y="530778"/>
                  <a:pt x="1728426" y="1726165"/>
                  <a:pt x="2719026" y="1771409"/>
                </a:cubicBezTo>
                <a:cubicBezTo>
                  <a:pt x="3709626" y="1816653"/>
                  <a:pt x="5257438" y="361709"/>
                  <a:pt x="7019563" y="556971"/>
                </a:cubicBezTo>
                <a:cubicBezTo>
                  <a:pt x="8781688" y="752233"/>
                  <a:pt x="12241645" y="2473878"/>
                  <a:pt x="13291776" y="2942984"/>
                </a:cubicBezTo>
                <a:cubicBezTo>
                  <a:pt x="14341907" y="3412090"/>
                  <a:pt x="15380132" y="3293028"/>
                  <a:pt x="13320351" y="3371609"/>
                </a:cubicBezTo>
                <a:cubicBezTo>
                  <a:pt x="11260570" y="3450190"/>
                  <a:pt x="3002394" y="3926440"/>
                  <a:pt x="933088" y="3414471"/>
                </a:cubicBezTo>
                <a:cubicBezTo>
                  <a:pt x="-1136218" y="2902502"/>
                  <a:pt x="878319" y="816527"/>
                  <a:pt x="904513" y="299796"/>
                </a:cubicBezTo>
                <a:cubicBezTo>
                  <a:pt x="930707" y="-216935"/>
                  <a:pt x="773544" y="40240"/>
                  <a:pt x="1075963" y="285509"/>
                </a:cubicBezTo>
                <a:close/>
              </a:path>
            </a:pathLst>
          </a:custGeom>
          <a:solidFill>
            <a:srgbClr val="002060">
              <a:alpha val="547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B2BC4088-40D5-552C-092D-FC04785A3B85}"/>
              </a:ext>
            </a:extLst>
          </p:cNvPr>
          <p:cNvSpPr txBox="1"/>
          <p:nvPr/>
        </p:nvSpPr>
        <p:spPr>
          <a:xfrm>
            <a:off x="9973056" y="5657671"/>
            <a:ext cx="2218944" cy="1200329"/>
          </a:xfrm>
          <a:prstGeom prst="rect">
            <a:avLst/>
          </a:prstGeom>
          <a:noFill/>
        </p:spPr>
        <p:txBody>
          <a:bodyPr wrap="square" rtlCol="0">
            <a:spAutoFit/>
          </a:bodyPr>
          <a:lstStyle/>
          <a:p>
            <a:pPr algn="r"/>
            <a:r>
              <a:rPr lang="it-IT" dirty="0">
                <a:latin typeface="Helvetica" pitchFamily="2" charset="0"/>
              </a:rPr>
              <a:t>Students:</a:t>
            </a:r>
          </a:p>
          <a:p>
            <a:pPr algn="r"/>
            <a:r>
              <a:rPr lang="it-IT" dirty="0">
                <a:latin typeface="Helvetica" pitchFamily="2" charset="0"/>
              </a:rPr>
              <a:t>Francesco Di Chio</a:t>
            </a:r>
          </a:p>
          <a:p>
            <a:pPr algn="r"/>
            <a:r>
              <a:rPr lang="it-IT" dirty="0">
                <a:latin typeface="Helvetica" pitchFamily="2" charset="0"/>
              </a:rPr>
              <a:t>Nicola Saltarelli</a:t>
            </a:r>
          </a:p>
          <a:p>
            <a:pPr algn="r"/>
            <a:r>
              <a:rPr lang="it-IT" dirty="0">
                <a:latin typeface="Helvetica" pitchFamily="2" charset="0"/>
              </a:rPr>
              <a:t>Francesco Stasi</a:t>
            </a:r>
          </a:p>
        </p:txBody>
      </p:sp>
    </p:spTree>
    <p:extLst>
      <p:ext uri="{BB962C8B-B14F-4D97-AF65-F5344CB8AC3E}">
        <p14:creationId xmlns:p14="http://schemas.microsoft.com/office/powerpoint/2010/main" val="146334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f_parallelo">
            <a:extLst>
              <a:ext uri="{FF2B5EF4-FFF2-40B4-BE49-F238E27FC236}">
                <a16:creationId xmlns:a16="http://schemas.microsoft.com/office/drawing/2014/main" id="{0C4043C4-D880-F047-6B2C-A083A4C263C1}"/>
              </a:ext>
            </a:extLst>
          </p:cNvPr>
          <p:cNvPicPr>
            <a:picLocks noGrp="1" noRot="1" noChangeAspect="1" noMove="1" noResize="1" noEditPoints="1" noAdjustHandles="1" noChangeArrowheads="1" noChangeShapeType="1" noCrop="1"/>
          </p:cNvPicPr>
          <p:nvPr/>
        </p:nvPicPr>
        <p:blipFill>
          <a:blip r:embed="rId2"/>
          <a:srcRect/>
          <a:stretch/>
        </p:blipFill>
        <p:spPr>
          <a:xfrm>
            <a:off x="531172" y="2245842"/>
            <a:ext cx="5113870" cy="3350634"/>
          </a:xfrm>
          <a:prstGeom prst="rect">
            <a:avLst/>
          </a:prstGeom>
        </p:spPr>
      </p:pic>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9" name="CasellaDiTesto 8">
            <a:extLst>
              <a:ext uri="{FF2B5EF4-FFF2-40B4-BE49-F238E27FC236}">
                <a16:creationId xmlns:a16="http://schemas.microsoft.com/office/drawing/2014/main" id="{F7DE3772-91BC-49FF-72A4-E57FBA7C9FB4}"/>
              </a:ext>
            </a:extLst>
          </p:cNvPr>
          <p:cNvSpPr txBox="1"/>
          <p:nvPr/>
        </p:nvSpPr>
        <p:spPr>
          <a:xfrm>
            <a:off x="3569693" y="1323324"/>
            <a:ext cx="5291908" cy="461665"/>
          </a:xfrm>
          <a:prstGeom prst="rect">
            <a:avLst/>
          </a:prstGeom>
          <a:noFill/>
        </p:spPr>
        <p:txBody>
          <a:bodyPr wrap="square" rtlCol="0">
            <a:spAutoFit/>
          </a:bodyPr>
          <a:lstStyle/>
          <a:p>
            <a:r>
              <a:rPr lang="it-IT" sz="2400" b="1" dirty="0">
                <a:solidFill>
                  <a:srgbClr val="0070C0"/>
                </a:solidFill>
                <a:latin typeface="Helvetica" pitchFamily="2" charset="0"/>
              </a:rPr>
              <a:t>DEGREE OF FREEDOM ANALYSIS</a:t>
            </a:r>
          </a:p>
        </p:txBody>
      </p:sp>
      <p:sp>
        <p:nvSpPr>
          <p:cNvPr id="11" name="CasellaDiTesto 10">
            <a:extLst>
              <a:ext uri="{FF2B5EF4-FFF2-40B4-BE49-F238E27FC236}">
                <a16:creationId xmlns:a16="http://schemas.microsoft.com/office/drawing/2014/main" id="{B1361DBF-C207-C553-DA6C-2C03E5493CB0}"/>
              </a:ext>
            </a:extLst>
          </p:cNvPr>
          <p:cNvSpPr txBox="1"/>
          <p:nvPr/>
        </p:nvSpPr>
        <p:spPr>
          <a:xfrm>
            <a:off x="5897695" y="2455373"/>
            <a:ext cx="5403393" cy="338554"/>
          </a:xfrm>
          <a:prstGeom prst="rect">
            <a:avLst/>
          </a:prstGeom>
          <a:noFill/>
        </p:spPr>
        <p:txBody>
          <a:bodyPr wrap="square" rtlCol="0">
            <a:spAutoFit/>
          </a:bodyPr>
          <a:lstStyle/>
          <a:p>
            <a:r>
              <a:rPr lang="it-IT" sz="1600" dirty="0">
                <a:latin typeface="Helvetica" panose="020B0604020202020204" pitchFamily="34" charset="0"/>
                <a:cs typeface="Helvetica" panose="020B0604020202020204" pitchFamily="34" charset="0"/>
              </a:rPr>
              <a:t> </a:t>
            </a:r>
          </a:p>
        </p:txBody>
      </p:sp>
      <p:sp>
        <p:nvSpPr>
          <p:cNvPr id="13" name="CasellaDiTesto 12">
            <a:extLst>
              <a:ext uri="{FF2B5EF4-FFF2-40B4-BE49-F238E27FC236}">
                <a16:creationId xmlns:a16="http://schemas.microsoft.com/office/drawing/2014/main" id="{4C32F986-56A7-B611-5662-FEEAFBE5C9AE}"/>
              </a:ext>
            </a:extLst>
          </p:cNvPr>
          <p:cNvSpPr txBox="1"/>
          <p:nvPr/>
        </p:nvSpPr>
        <p:spPr>
          <a:xfrm>
            <a:off x="7565261" y="2259472"/>
            <a:ext cx="2826500" cy="369332"/>
          </a:xfrm>
          <a:prstGeom prst="rect">
            <a:avLst/>
          </a:prstGeom>
          <a:noFill/>
        </p:spPr>
        <p:txBody>
          <a:bodyPr wrap="square" rtlCol="0">
            <a:spAutoFit/>
          </a:bodyPr>
          <a:lstStyle/>
          <a:p>
            <a:r>
              <a:rPr lang="it-IT" b="1" dirty="0">
                <a:solidFill>
                  <a:srgbClr val="002060"/>
                </a:solidFill>
                <a:latin typeface="Helvetica" pitchFamily="2" charset="0"/>
              </a:rPr>
              <a:t>GRÜBLER’S FORMULA</a:t>
            </a:r>
            <a:endParaRPr lang="it-IT" b="1" dirty="0">
              <a:solidFill>
                <a:srgbClr val="002060"/>
              </a:solidFill>
              <a:latin typeface="Helvetica" pitchFamily="2"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A904CDCB-EB66-6D75-3318-2B5911B29D90}"/>
                  </a:ext>
                </a:extLst>
              </p:cNvPr>
              <p:cNvSpPr txBox="1"/>
              <p:nvPr/>
            </p:nvSpPr>
            <p:spPr>
              <a:xfrm>
                <a:off x="6024999" y="2793927"/>
                <a:ext cx="5828869"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𝑑𝑜𝑓</m:t>
                      </m:r>
                      <m:r>
                        <a:rPr lang="it-IT" b="0" i="1" smtClean="0">
                          <a:latin typeface="Cambria Math" panose="02040503050406030204" pitchFamily="18" charset="0"/>
                        </a:rPr>
                        <m:t>=</m:t>
                      </m:r>
                      <m:r>
                        <a:rPr lang="it-IT" b="0" i="1" smtClean="0">
                          <a:latin typeface="Cambria Math" panose="02040503050406030204" pitchFamily="18" charset="0"/>
                        </a:rPr>
                        <m:t>𝑚</m:t>
                      </m:r>
                      <m:d>
                        <m:dPr>
                          <m:ctrlPr>
                            <a:rPr lang="it-IT" b="0" i="1" smtClean="0">
                              <a:latin typeface="Cambria Math" panose="02040503050406030204" pitchFamily="18" charset="0"/>
                            </a:rPr>
                          </m:ctrlPr>
                        </m:dPr>
                        <m:e>
                          <m:r>
                            <a:rPr lang="it-IT" b="0" i="1" smtClean="0">
                              <a:latin typeface="Cambria Math" panose="02040503050406030204" pitchFamily="18" charset="0"/>
                            </a:rPr>
                            <m:t>𝑁</m:t>
                          </m:r>
                          <m:r>
                            <a:rPr lang="it-IT" b="0" i="1" smtClean="0">
                              <a:latin typeface="Cambria Math" panose="02040503050406030204" pitchFamily="18" charset="0"/>
                            </a:rPr>
                            <m:t>−1−</m:t>
                          </m:r>
                          <m:r>
                            <a:rPr lang="it-IT" b="0" i="1" smtClean="0">
                              <a:latin typeface="Cambria Math" panose="02040503050406030204" pitchFamily="18" charset="0"/>
                            </a:rPr>
                            <m:t>𝐽</m:t>
                          </m:r>
                        </m:e>
                      </m:d>
                      <m:r>
                        <a:rPr lang="it-IT" b="0" i="1" smtClean="0">
                          <a:latin typeface="Cambria Math" panose="02040503050406030204" pitchFamily="18" charset="0"/>
                        </a:rPr>
                        <m:t>+</m:t>
                      </m:r>
                      <m:nary>
                        <m:naryPr>
                          <m:chr m:val="∑"/>
                          <m:ctrlPr>
                            <a:rPr lang="pt-BR" b="0" i="1" smtClean="0">
                              <a:latin typeface="Cambria Math" panose="02040503050406030204" pitchFamily="18" charset="0"/>
                            </a:rPr>
                          </m:ctrlPr>
                        </m:naryPr>
                        <m:sub>
                          <m:r>
                            <a:rPr lang="it-IT" b="0" i="1" smtClean="0">
                              <a:latin typeface="Cambria Math" panose="02040503050406030204" pitchFamily="18" charset="0"/>
                            </a:rPr>
                            <m:t>𝑖</m:t>
                          </m:r>
                          <m:r>
                            <a:rPr lang="pt-BR" b="0" i="1" smtClean="0">
                              <a:latin typeface="Cambria Math" panose="02040503050406030204" pitchFamily="18" charset="0"/>
                            </a:rPr>
                            <m:t>=</m:t>
                          </m:r>
                          <m:r>
                            <a:rPr lang="it-IT" b="0" i="1" smtClean="0">
                              <a:latin typeface="Cambria Math" panose="02040503050406030204" pitchFamily="18" charset="0"/>
                            </a:rPr>
                            <m:t>1</m:t>
                          </m:r>
                        </m:sub>
                        <m:sup>
                          <m:r>
                            <a:rPr lang="it-IT" b="0" i="1" smtClean="0">
                              <a:latin typeface="Cambria Math" panose="02040503050406030204" pitchFamily="18" charset="0"/>
                            </a:rPr>
                            <m:t>𝐽</m:t>
                          </m:r>
                        </m:sup>
                        <m:e>
                          <m:sSub>
                            <m:sSubPr>
                              <m:ctrlPr>
                                <a:rPr lang="pt-BR" b="0" i="1" smtClean="0">
                                  <a:latin typeface="Cambria Math" panose="02040503050406030204" pitchFamily="18" charset="0"/>
                                </a:rPr>
                              </m:ctrlPr>
                            </m:sSubPr>
                            <m:e>
                              <m:r>
                                <a:rPr lang="it-IT" b="0" i="1" smtClean="0">
                                  <a:latin typeface="Cambria Math" panose="02040503050406030204" pitchFamily="18" charset="0"/>
                                </a:rPr>
                                <m:t>𝑓</m:t>
                              </m:r>
                            </m:e>
                            <m:sub>
                              <m:r>
                                <a:rPr lang="it-IT" b="0" i="1" smtClean="0">
                                  <a:latin typeface="Cambria Math" panose="02040503050406030204" pitchFamily="18" charset="0"/>
                                </a:rPr>
                                <m:t>𝑖</m:t>
                              </m:r>
                            </m:sub>
                          </m:sSub>
                          <m:r>
                            <a:rPr lang="it-IT" b="0" i="1" smtClean="0">
                              <a:latin typeface="Cambria Math" panose="02040503050406030204" pitchFamily="18" charset="0"/>
                            </a:rPr>
                            <m:t> =3</m:t>
                          </m:r>
                          <m:d>
                            <m:dPr>
                              <m:ctrlPr>
                                <a:rPr lang="it-IT" b="0" i="1" smtClean="0">
                                  <a:latin typeface="Cambria Math" panose="02040503050406030204" pitchFamily="18" charset="0"/>
                                </a:rPr>
                              </m:ctrlPr>
                            </m:dPr>
                            <m:e>
                              <m:r>
                                <a:rPr lang="it-IT" b="0" i="1" smtClean="0">
                                  <a:latin typeface="Cambria Math" panose="02040503050406030204" pitchFamily="18" charset="0"/>
                                </a:rPr>
                                <m:t>6−1−7</m:t>
                              </m:r>
                            </m:e>
                          </m:d>
                          <m:r>
                            <a:rPr lang="it-IT" b="0" i="1" smtClean="0">
                              <a:latin typeface="Cambria Math" panose="02040503050406030204" pitchFamily="18" charset="0"/>
                            </a:rPr>
                            <m:t>+7=1 </m:t>
                          </m:r>
                        </m:e>
                      </m:nary>
                    </m:oMath>
                  </m:oMathPara>
                </a14:m>
                <a:endParaRPr lang="it-IT" dirty="0"/>
              </a:p>
            </p:txBody>
          </p:sp>
        </mc:Choice>
        <mc:Fallback xmlns="">
          <p:sp>
            <p:nvSpPr>
              <p:cNvPr id="2" name="CasellaDiTesto 1">
                <a:extLst>
                  <a:ext uri="{FF2B5EF4-FFF2-40B4-BE49-F238E27FC236}">
                    <a16:creationId xmlns:a16="http://schemas.microsoft.com/office/drawing/2014/main" id="{A904CDCB-EB66-6D75-3318-2B5911B29D90}"/>
                  </a:ext>
                </a:extLst>
              </p:cNvPr>
              <p:cNvSpPr txBox="1">
                <a:spLocks noRot="1" noChangeAspect="1" noMove="1" noResize="1" noEditPoints="1" noAdjustHandles="1" noChangeArrowheads="1" noChangeShapeType="1" noTextEdit="1"/>
              </p:cNvSpPr>
              <p:nvPr/>
            </p:nvSpPr>
            <p:spPr>
              <a:xfrm>
                <a:off x="6024999" y="2793927"/>
                <a:ext cx="5828869" cy="778931"/>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graphicFrame>
            <p:nvGraphicFramePr>
              <p:cNvPr id="6" name="CasellaDiTesto 13">
                <a:extLst>
                  <a:ext uri="{FF2B5EF4-FFF2-40B4-BE49-F238E27FC236}">
                    <a16:creationId xmlns:a16="http://schemas.microsoft.com/office/drawing/2014/main" id="{4F0A6E90-BCD0-9B24-A399-056A368BB8B9}"/>
                  </a:ext>
                </a:extLst>
              </p:cNvPr>
              <p:cNvGraphicFramePr/>
              <p:nvPr>
                <p:extLst>
                  <p:ext uri="{D42A27DB-BD31-4B8C-83A1-F6EECF244321}">
                    <p14:modId xmlns:p14="http://schemas.microsoft.com/office/powerpoint/2010/main" val="4291584569"/>
                  </p:ext>
                </p:extLst>
              </p:nvPr>
            </p:nvGraphicFramePr>
            <p:xfrm>
              <a:off x="6215647" y="3891354"/>
              <a:ext cx="5525729" cy="21945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6" name="CasellaDiTesto 13">
                <a:extLst>
                  <a:ext uri="{FF2B5EF4-FFF2-40B4-BE49-F238E27FC236}">
                    <a16:creationId xmlns:a16="http://schemas.microsoft.com/office/drawing/2014/main" id="{4F0A6E90-BCD0-9B24-A399-056A368BB8B9}"/>
                  </a:ext>
                </a:extLst>
              </p:cNvPr>
              <p:cNvGraphicFramePr/>
              <p:nvPr>
                <p:extLst>
                  <p:ext uri="{D42A27DB-BD31-4B8C-83A1-F6EECF244321}">
                    <p14:modId xmlns:p14="http://schemas.microsoft.com/office/powerpoint/2010/main" val="4291584569"/>
                  </p:ext>
                </p:extLst>
              </p:nvPr>
            </p:nvGraphicFramePr>
            <p:xfrm>
              <a:off x="6215647" y="3891354"/>
              <a:ext cx="5525729" cy="21945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pic>
        <p:nvPicPr>
          <p:cNvPr id="14" name="sketch_copia">
            <a:extLst>
              <a:ext uri="{FF2B5EF4-FFF2-40B4-BE49-F238E27FC236}">
                <a16:creationId xmlns:a16="http://schemas.microsoft.com/office/drawing/2014/main" id="{A2F4213C-9CE5-D5F1-B479-11BD54596110}"/>
              </a:ext>
            </a:extLst>
          </p:cNvPr>
          <p:cNvPicPr>
            <a:picLocks noChangeAspect="1"/>
          </p:cNvPicPr>
          <p:nvPr/>
        </p:nvPicPr>
        <p:blipFill>
          <a:blip r:embed="rId13"/>
          <a:srcRect/>
          <a:stretch/>
        </p:blipFill>
        <p:spPr>
          <a:xfrm>
            <a:off x="-3923992" y="1359584"/>
            <a:ext cx="3662868" cy="4724400"/>
          </a:xfrm>
          <a:prstGeom prst="rect">
            <a:avLst/>
          </a:prstGeom>
        </p:spPr>
      </p:pic>
    </p:spTree>
    <p:extLst>
      <p:ext uri="{BB962C8B-B14F-4D97-AF65-F5344CB8AC3E}">
        <p14:creationId xmlns:p14="http://schemas.microsoft.com/office/powerpoint/2010/main" val="24883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3A9B36D3-014A-8019-8F65-C0068B60C82C}"/>
                  </a:ext>
                </a:extLst>
              </p:cNvPr>
              <p:cNvSpPr txBox="1"/>
              <p:nvPr/>
            </p:nvSpPr>
            <p:spPr>
              <a:xfrm>
                <a:off x="1057900" y="4613856"/>
                <a:ext cx="5527655"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solidFill>
                                <a:srgbClr val="F5FCFC"/>
                              </a:solidFill>
                              <a:latin typeface="Cambria Math" panose="02040503050406030204" pitchFamily="18" charset="0"/>
                            </a:rPr>
                          </m:ctrlPr>
                        </m:dPr>
                        <m:e>
                          <m:m>
                            <m:mPr>
                              <m:plcHide m:val="on"/>
                              <m:mcs>
                                <m:mc>
                                  <m:mcPr>
                                    <m:count m:val="1"/>
                                    <m:mcJc m:val="center"/>
                                  </m:mcPr>
                                </m:mc>
                              </m:mcs>
                              <m:ctrlPr>
                                <a:rPr lang="it-IT" i="1" smtClean="0">
                                  <a:solidFill>
                                    <a:srgbClr val="F5FCFC"/>
                                  </a:solidFill>
                                  <a:latin typeface="Cambria Math" panose="02040503050406030204" pitchFamily="18" charset="0"/>
                                </a:rPr>
                              </m:ctrlPr>
                            </m:mPr>
                            <m:mr>
                              <m:e>
                                <m:sSubSup>
                                  <m:sSubSupPr>
                                    <m:ctrlPr>
                                      <a:rPr lang="it-IT" i="1" smtClean="0">
                                        <a:solidFill>
                                          <a:srgbClr val="F5FCFC"/>
                                        </a:solidFill>
                                        <a:latin typeface="Cambria Math" panose="02040503050406030204" pitchFamily="18" charset="0"/>
                                      </a:rPr>
                                    </m:ctrlPr>
                                  </m:sSubSupPr>
                                  <m:e>
                                    <m:r>
                                      <a:rPr lang="it-IT" b="0" i="1" smtClean="0">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1</m:t>
                                    </m:r>
                                  </m:sub>
                                  <m:sup>
                                    <m:r>
                                      <a:rPr lang="it-IT" b="0" i="1" smtClean="0">
                                        <a:solidFill>
                                          <a:srgbClr val="F5FCFC"/>
                                        </a:solidFill>
                                        <a:latin typeface="Cambria Math" panose="02040503050406030204" pitchFamily="18" charset="0"/>
                                      </a:rPr>
                                      <m:t>′</m:t>
                                    </m:r>
                                  </m:sup>
                                </m:sSubSup>
                                <m:sSup>
                                  <m:sSupPr>
                                    <m:ctrlPr>
                                      <a:rPr lang="it-IT" i="1" smtClean="0">
                                        <a:solidFill>
                                          <a:srgbClr val="F5FCFC"/>
                                        </a:solidFill>
                                        <a:latin typeface="Cambria Math" panose="02040503050406030204" pitchFamily="18" charset="0"/>
                                      </a:rPr>
                                    </m:ctrlPr>
                                  </m:sSupPr>
                                  <m:e>
                                    <m:r>
                                      <a:rPr lang="it-IT" b="0" i="1" smtClean="0">
                                        <a:solidFill>
                                          <a:srgbClr val="F5FCFC"/>
                                        </a:solidFill>
                                        <a:latin typeface="Cambria Math" panose="02040503050406030204" pitchFamily="18" charset="0"/>
                                      </a:rPr>
                                      <m:t>𝑒</m:t>
                                    </m:r>
                                  </m:e>
                                  <m:sup>
                                    <m:r>
                                      <a:rPr lang="it-IT" b="0" i="1" smtClean="0">
                                        <a:solidFill>
                                          <a:srgbClr val="F5FCFC"/>
                                        </a:solidFill>
                                        <a:latin typeface="Cambria Math" panose="02040503050406030204" pitchFamily="18" charset="0"/>
                                      </a:rPr>
                                      <m:t>−</m:t>
                                    </m:r>
                                    <m:r>
                                      <a:rPr lang="it-IT" b="0" i="1" smtClean="0">
                                        <a:solidFill>
                                          <a:srgbClr val="F5FCFC"/>
                                        </a:solidFill>
                                        <a:latin typeface="Cambria Math" panose="02040503050406030204" pitchFamily="18" charset="0"/>
                                      </a:rPr>
                                      <m:t>𝑗</m:t>
                                    </m:r>
                                    <m:r>
                                      <a:rPr lang="it-IT" i="1" smtClean="0">
                                        <a:solidFill>
                                          <a:srgbClr val="F5FCFC"/>
                                        </a:solidFill>
                                        <a:latin typeface="Cambria Math" panose="02040503050406030204" pitchFamily="18" charset="0"/>
                                      </a:rPr>
                                      <m:t>𝜋</m:t>
                                    </m:r>
                                  </m:sup>
                                </m:sSup>
                                <m:r>
                                  <a:rPr lang="it-IT" b="0" i="1" smtClean="0">
                                    <a:solidFill>
                                      <a:srgbClr val="F5FCFC"/>
                                    </a:solidFill>
                                    <a:latin typeface="Cambria Math" panose="02040503050406030204" pitchFamily="18" charset="0"/>
                                  </a:rPr>
                                  <m:t>+</m:t>
                                </m:r>
                                <m:sSubSup>
                                  <m:sSubSupPr>
                                    <m:ctrlPr>
                                      <a:rPr lang="it-IT" i="1">
                                        <a:solidFill>
                                          <a:srgbClr val="F5FCFC"/>
                                        </a:solidFill>
                                        <a:latin typeface="Cambria Math" panose="02040503050406030204" pitchFamily="18" charset="0"/>
                                      </a:rPr>
                                    </m:ctrlPr>
                                  </m:sSubSupPr>
                                  <m:e>
                                    <m:r>
                                      <a:rPr lang="it-IT" i="1">
                                        <a:solidFill>
                                          <a:srgbClr val="F5FCFC"/>
                                        </a:solidFill>
                                        <a:latin typeface="Cambria Math" panose="02040503050406030204" pitchFamily="18" charset="0"/>
                                      </a:rPr>
                                      <m:t>𝑉</m:t>
                                    </m:r>
                                  </m:e>
                                  <m:sub>
                                    <m:r>
                                      <a:rPr lang="it-IT" i="1">
                                        <a:solidFill>
                                          <a:srgbClr val="F5FCFC"/>
                                        </a:solidFill>
                                        <a:latin typeface="Cambria Math" panose="02040503050406030204" pitchFamily="18" charset="0"/>
                                      </a:rPr>
                                      <m:t>1</m:t>
                                    </m:r>
                                  </m:sub>
                                  <m:sup>
                                    <m:r>
                                      <a:rPr lang="it-IT" i="1">
                                        <a:solidFill>
                                          <a:srgbClr val="F5FCFC"/>
                                        </a:solidFill>
                                        <a:latin typeface="Cambria Math" panose="02040503050406030204" pitchFamily="18" charset="0"/>
                                      </a:rPr>
                                      <m:t>′</m:t>
                                    </m:r>
                                    <m:r>
                                      <a:rPr lang="it-IT" b="0" i="1" smtClean="0">
                                        <a:solidFill>
                                          <a:srgbClr val="F5FCFC"/>
                                        </a:solidFill>
                                        <a:latin typeface="Cambria Math" panose="02040503050406030204" pitchFamily="18" charset="0"/>
                                      </a:rPr>
                                      <m:t>′</m:t>
                                    </m:r>
                                  </m:sup>
                                </m:sSubSup>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f>
                                      <m:fPr>
                                        <m:ctrlPr>
                                          <a:rPr lang="it-IT" i="1" smtClean="0">
                                            <a:solidFill>
                                              <a:srgbClr val="F5FCFC"/>
                                            </a:solidFill>
                                            <a:latin typeface="Cambria Math" panose="02040503050406030204" pitchFamily="18" charset="0"/>
                                          </a:rPr>
                                        </m:ctrlPr>
                                      </m:fPr>
                                      <m:num>
                                        <m:r>
                                          <a:rPr lang="it-IT" i="1" smtClean="0">
                                            <a:solidFill>
                                              <a:srgbClr val="F5FCFC"/>
                                            </a:solidFill>
                                            <a:latin typeface="Cambria Math" panose="02040503050406030204" pitchFamily="18" charset="0"/>
                                          </a:rPr>
                                          <m:t>𝜋</m:t>
                                        </m:r>
                                      </m:num>
                                      <m:den>
                                        <m:r>
                                          <a:rPr lang="it-IT" b="0" i="1" smtClean="0">
                                            <a:solidFill>
                                              <a:srgbClr val="F5FCFC"/>
                                            </a:solidFill>
                                            <a:latin typeface="Cambria Math" panose="02040503050406030204" pitchFamily="18" charset="0"/>
                                          </a:rPr>
                                          <m:t>2</m:t>
                                        </m:r>
                                      </m:den>
                                    </m:f>
                                  </m:sup>
                                </m:sSup>
                                <m:r>
                                  <a:rPr lang="it-IT" b="0" i="1" smtClean="0">
                                    <a:solidFill>
                                      <a:srgbClr val="F5FCFC"/>
                                    </a:solidFill>
                                    <a:latin typeface="Cambria Math" panose="02040503050406030204" pitchFamily="18" charset="0"/>
                                  </a:rPr>
                                  <m:t>−</m:t>
                                </m:r>
                                <m:sSub>
                                  <m:sSubPr>
                                    <m:ctrlPr>
                                      <a:rPr lang="it-IT" b="0" i="1" smtClean="0">
                                        <a:solidFill>
                                          <a:srgbClr val="F5FCFC"/>
                                        </a:solidFill>
                                        <a:latin typeface="Cambria Math" panose="02040503050406030204" pitchFamily="18" charset="0"/>
                                      </a:rPr>
                                    </m:ctrlPr>
                                  </m:sSubPr>
                                  <m:e>
                                    <m:r>
                                      <a:rPr lang="it-IT" b="0" i="1" smtClean="0">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2</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i="1" smtClean="0">
                                        <a:solidFill>
                                          <a:srgbClr val="F5FCFC"/>
                                        </a:solidFill>
                                        <a:latin typeface="Cambria Math" panose="02040503050406030204" pitchFamily="18" charset="0"/>
                                      </a:rPr>
                                      <m:t>𝛽</m:t>
                                    </m:r>
                                  </m:sup>
                                </m:sSup>
                                <m:r>
                                  <a:rPr lang="it-IT" b="0" i="1" smtClean="0">
                                    <a:solidFill>
                                      <a:srgbClr val="F5FCFC"/>
                                    </a:solidFill>
                                    <a:latin typeface="Cambria Math" panose="02040503050406030204" pitchFamily="18" charset="0"/>
                                  </a:rPr>
                                  <m:t>−</m:t>
                                </m:r>
                                <m:sSub>
                                  <m:sSubPr>
                                    <m:ctrlPr>
                                      <a:rPr lang="it-IT" b="0" i="1" smtClean="0">
                                        <a:solidFill>
                                          <a:srgbClr val="F5FCFC"/>
                                        </a:solidFill>
                                        <a:latin typeface="Cambria Math" panose="02040503050406030204" pitchFamily="18" charset="0"/>
                                      </a:rPr>
                                    </m:ctrlPr>
                                  </m:sSubPr>
                                  <m:e>
                                    <m:r>
                                      <a:rPr lang="it-IT" b="0" i="1" smtClean="0">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3</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i="1" smtClean="0">
                                        <a:solidFill>
                                          <a:srgbClr val="F5FCFC"/>
                                        </a:solidFill>
                                        <a:latin typeface="Cambria Math" panose="02040503050406030204" pitchFamily="18" charset="0"/>
                                      </a:rPr>
                                      <m:t>𝛾</m:t>
                                    </m:r>
                                  </m:sup>
                                </m:sSup>
                                <m:r>
                                  <a:rPr lang="it-IT" i="1" smtClean="0">
                                    <a:solidFill>
                                      <a:srgbClr val="F5FCFC"/>
                                    </a:solidFill>
                                    <a:latin typeface="Cambria Math" panose="02040503050406030204" pitchFamily="18" charset="0"/>
                                  </a:rPr>
                                  <m:t>=0</m:t>
                                </m:r>
                              </m:e>
                            </m:mr>
                            <m:mr>
                              <m:e>
                                <m:sSub>
                                  <m:sSubPr>
                                    <m:ctrlPr>
                                      <a:rPr lang="it-IT" i="1">
                                        <a:solidFill>
                                          <a:srgbClr val="F5FCFC"/>
                                        </a:solidFill>
                                        <a:latin typeface="Cambria Math" panose="02040503050406030204" pitchFamily="18" charset="0"/>
                                      </a:rPr>
                                    </m:ctrlPr>
                                  </m:sSubPr>
                                  <m:e>
                                    <m:r>
                                      <a:rPr lang="it-IT" i="1">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4</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i="1">
                                        <a:solidFill>
                                          <a:srgbClr val="F5FCFC"/>
                                        </a:solidFill>
                                        <a:latin typeface="Cambria Math" panose="02040503050406030204" pitchFamily="18" charset="0"/>
                                      </a:rPr>
                                      <m:t>𝛽</m:t>
                                    </m:r>
                                  </m:sup>
                                </m:sSup>
                                <m:r>
                                  <a:rPr lang="it-IT" i="1">
                                    <a:solidFill>
                                      <a:srgbClr val="F5FCFC"/>
                                    </a:solidFill>
                                    <a:latin typeface="Cambria Math" panose="02040503050406030204" pitchFamily="18" charset="0"/>
                                  </a:rPr>
                                  <m:t>+</m:t>
                                </m:r>
                                <m:sSubSup>
                                  <m:sSubSupPr>
                                    <m:ctrlPr>
                                      <a:rPr lang="it-IT" i="1">
                                        <a:solidFill>
                                          <a:srgbClr val="F5FCFC"/>
                                        </a:solidFill>
                                        <a:latin typeface="Cambria Math" panose="02040503050406030204" pitchFamily="18" charset="0"/>
                                      </a:rPr>
                                    </m:ctrlPr>
                                  </m:sSubSupPr>
                                  <m:e>
                                    <m:r>
                                      <a:rPr lang="it-IT" i="1">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5</m:t>
                                    </m:r>
                                  </m:sub>
                                  <m:sup>
                                    <m:r>
                                      <a:rPr lang="it-IT" b="0" i="1" smtClean="0">
                                        <a:solidFill>
                                          <a:srgbClr val="F5FCFC"/>
                                        </a:solidFill>
                                        <a:latin typeface="Cambria Math" panose="02040503050406030204" pitchFamily="18" charset="0"/>
                                      </a:rPr>
                                      <m:t>𝑗</m:t>
                                    </m:r>
                                    <m:r>
                                      <a:rPr lang="it-IT" i="1">
                                        <a:solidFill>
                                          <a:srgbClr val="F5FCFC"/>
                                        </a:solidFill>
                                        <a:latin typeface="Cambria Math" panose="02040503050406030204" pitchFamily="18" charset="0"/>
                                      </a:rPr>
                                      <m:t>𝛿</m:t>
                                    </m:r>
                                  </m:sup>
                                </m:sSubSup>
                                <m:r>
                                  <a:rPr lang="it-IT" i="1">
                                    <a:solidFill>
                                      <a:srgbClr val="F5FCFC"/>
                                    </a:solidFill>
                                    <a:latin typeface="Cambria Math" panose="02040503050406030204" pitchFamily="18" charset="0"/>
                                  </a:rPr>
                                  <m:t>−</m:t>
                                </m:r>
                                <m:sSub>
                                  <m:sSubPr>
                                    <m:ctrlPr>
                                      <a:rPr lang="it-IT" i="1">
                                        <a:solidFill>
                                          <a:srgbClr val="F5FCFC"/>
                                        </a:solidFill>
                                        <a:latin typeface="Cambria Math" panose="02040503050406030204" pitchFamily="18" charset="0"/>
                                      </a:rPr>
                                    </m:ctrlPr>
                                  </m:sSubPr>
                                  <m:e>
                                    <m:r>
                                      <a:rPr lang="it-IT" i="1">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6</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b="0" i="1" smtClean="0">
                                        <a:solidFill>
                                          <a:srgbClr val="F5FCFC"/>
                                        </a:solidFill>
                                        <a:latin typeface="Cambria Math" panose="02040503050406030204" pitchFamily="18" charset="0"/>
                                      </a:rPr>
                                      <m:t>0</m:t>
                                    </m:r>
                                  </m:sup>
                                </m:sSup>
                                <m:r>
                                  <a:rPr lang="it-IT" i="1">
                                    <a:solidFill>
                                      <a:srgbClr val="F5FCFC"/>
                                    </a:solidFill>
                                    <a:latin typeface="Cambria Math" panose="02040503050406030204" pitchFamily="18" charset="0"/>
                                  </a:rPr>
                                  <m:t>−</m:t>
                                </m:r>
                                <m:sSub>
                                  <m:sSubPr>
                                    <m:ctrlPr>
                                      <a:rPr lang="it-IT" i="1">
                                        <a:solidFill>
                                          <a:srgbClr val="F5FCFC"/>
                                        </a:solidFill>
                                        <a:latin typeface="Cambria Math" panose="02040503050406030204" pitchFamily="18" charset="0"/>
                                      </a:rPr>
                                    </m:ctrlPr>
                                  </m:sSubPr>
                                  <m:e>
                                    <m:r>
                                      <a:rPr lang="it-IT" i="1">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7</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i="1">
                                        <a:solidFill>
                                          <a:srgbClr val="F5FCFC"/>
                                        </a:solidFill>
                                        <a:latin typeface="Cambria Math" panose="02040503050406030204" pitchFamily="18" charset="0"/>
                                      </a:rPr>
                                      <m:t>𝛽</m:t>
                                    </m:r>
                                  </m:sup>
                                </m:sSup>
                                <m:r>
                                  <a:rPr lang="it-IT" i="1">
                                    <a:solidFill>
                                      <a:srgbClr val="F5FCFC"/>
                                    </a:solidFill>
                                    <a:latin typeface="Cambria Math" panose="02040503050406030204" pitchFamily="18" charset="0"/>
                                  </a:rPr>
                                  <m:t>−</m:t>
                                </m:r>
                                <m:sSub>
                                  <m:sSubPr>
                                    <m:ctrlPr>
                                      <a:rPr lang="it-IT" i="1">
                                        <a:solidFill>
                                          <a:srgbClr val="F5FCFC"/>
                                        </a:solidFill>
                                        <a:latin typeface="Cambria Math" panose="02040503050406030204" pitchFamily="18" charset="0"/>
                                      </a:rPr>
                                    </m:ctrlPr>
                                  </m:sSubPr>
                                  <m:e>
                                    <m:r>
                                      <a:rPr lang="it-IT" i="1">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8</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i="1" smtClean="0">
                                        <a:solidFill>
                                          <a:srgbClr val="F5FCFC"/>
                                        </a:solidFill>
                                        <a:latin typeface="Cambria Math" panose="02040503050406030204" pitchFamily="18" charset="0"/>
                                      </a:rPr>
                                      <m:t>𝜃</m:t>
                                    </m:r>
                                  </m:sup>
                                </m:sSup>
                                <m:r>
                                  <a:rPr lang="it-IT" i="1">
                                    <a:solidFill>
                                      <a:srgbClr val="F5FCFC"/>
                                    </a:solidFill>
                                    <a:latin typeface="Cambria Math" panose="02040503050406030204" pitchFamily="18" charset="0"/>
                                  </a:rPr>
                                  <m:t>=0</m:t>
                                </m:r>
                              </m:e>
                            </m:mr>
                          </m:m>
                        </m:e>
                      </m:d>
                    </m:oMath>
                  </m:oMathPara>
                </a14:m>
                <a:endParaRPr lang="it-IT" dirty="0">
                  <a:solidFill>
                    <a:srgbClr val="F5FCFC"/>
                  </a:solidFill>
                </a:endParaRPr>
              </a:p>
            </p:txBody>
          </p:sp>
        </mc:Choice>
        <mc:Fallback xmlns="">
          <p:sp>
            <p:nvSpPr>
              <p:cNvPr id="3" name="CasellaDiTesto 2">
                <a:extLst>
                  <a:ext uri="{FF2B5EF4-FFF2-40B4-BE49-F238E27FC236}">
                    <a16:creationId xmlns:a16="http://schemas.microsoft.com/office/drawing/2014/main" id="{3A9B36D3-014A-8019-8F65-C0068B60C82C}"/>
                  </a:ext>
                </a:extLst>
              </p:cNvPr>
              <p:cNvSpPr txBox="1">
                <a:spLocks noRot="1" noChangeAspect="1" noMove="1" noResize="1" noEditPoints="1" noAdjustHandles="1" noChangeArrowheads="1" noChangeShapeType="1" noTextEdit="1"/>
              </p:cNvSpPr>
              <p:nvPr/>
            </p:nvSpPr>
            <p:spPr>
              <a:xfrm>
                <a:off x="1057900" y="4613856"/>
                <a:ext cx="5527655" cy="884281"/>
              </a:xfrm>
              <a:prstGeom prst="rect">
                <a:avLst/>
              </a:prstGeom>
              <a:blipFill>
                <a:blip r:embed="rId2"/>
                <a:stretch>
                  <a:fillRect/>
                </a:stretch>
              </a:blipFill>
            </p:spPr>
            <p:txBody>
              <a:bodyPr/>
              <a:lstStyle/>
              <a:p>
                <a:r>
                  <a:rPr lang="it-IT">
                    <a:noFill/>
                  </a:rPr>
                  <a:t> </a:t>
                </a:r>
              </a:p>
            </p:txBody>
          </p:sp>
        </mc:Fallback>
      </mc:AlternateContent>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9" name="CasellaDiTesto 8">
            <a:extLst>
              <a:ext uri="{FF2B5EF4-FFF2-40B4-BE49-F238E27FC236}">
                <a16:creationId xmlns:a16="http://schemas.microsoft.com/office/drawing/2014/main" id="{F7DE3772-91BC-49FF-72A4-E57FBA7C9FB4}"/>
              </a:ext>
            </a:extLst>
          </p:cNvPr>
          <p:cNvSpPr txBox="1"/>
          <p:nvPr/>
        </p:nvSpPr>
        <p:spPr>
          <a:xfrm>
            <a:off x="3504143" y="1281519"/>
            <a:ext cx="5525629" cy="461665"/>
          </a:xfrm>
          <a:prstGeom prst="rect">
            <a:avLst/>
          </a:prstGeom>
          <a:noFill/>
        </p:spPr>
        <p:txBody>
          <a:bodyPr wrap="square" rtlCol="0">
            <a:spAutoFit/>
          </a:bodyPr>
          <a:lstStyle/>
          <a:p>
            <a:r>
              <a:rPr lang="it-IT" sz="2400" b="1" dirty="0">
                <a:solidFill>
                  <a:srgbClr val="0070C0"/>
                </a:solidFill>
                <a:latin typeface="Helvetica" pitchFamily="2" charset="0"/>
              </a:rPr>
              <a:t>FINGER DISPLACEMENT ANALYSIS</a:t>
            </a:r>
          </a:p>
        </p:txBody>
      </p:sp>
      <p:sp>
        <p:nvSpPr>
          <p:cNvPr id="11" name="CasellaDiTesto 10">
            <a:extLst>
              <a:ext uri="{FF2B5EF4-FFF2-40B4-BE49-F238E27FC236}">
                <a16:creationId xmlns:a16="http://schemas.microsoft.com/office/drawing/2014/main" id="{B1361DBF-C207-C553-DA6C-2C03E5493CB0}"/>
              </a:ext>
            </a:extLst>
          </p:cNvPr>
          <p:cNvSpPr txBox="1"/>
          <p:nvPr/>
        </p:nvSpPr>
        <p:spPr>
          <a:xfrm>
            <a:off x="863565" y="2455373"/>
            <a:ext cx="5403393" cy="338554"/>
          </a:xfrm>
          <a:prstGeom prst="rect">
            <a:avLst/>
          </a:prstGeom>
          <a:noFill/>
        </p:spPr>
        <p:txBody>
          <a:bodyPr wrap="square" rtlCol="0">
            <a:spAutoFit/>
          </a:bodyPr>
          <a:lstStyle/>
          <a:p>
            <a:r>
              <a:rPr lang="it-IT" sz="1600" dirty="0">
                <a:latin typeface="Helvetica" panose="020B0604020202020204" pitchFamily="34" charset="0"/>
                <a:cs typeface="Helvetica" panose="020B0604020202020204" pitchFamily="34" charset="0"/>
              </a:rPr>
              <a:t> </a:t>
            </a:r>
          </a:p>
        </p:txBody>
      </p:sp>
      <p:sp>
        <p:nvSpPr>
          <p:cNvPr id="13" name="CasellaDiTesto 12">
            <a:extLst>
              <a:ext uri="{FF2B5EF4-FFF2-40B4-BE49-F238E27FC236}">
                <a16:creationId xmlns:a16="http://schemas.microsoft.com/office/drawing/2014/main" id="{4C32F986-56A7-B611-5662-FEEAFBE5C9AE}"/>
              </a:ext>
            </a:extLst>
          </p:cNvPr>
          <p:cNvSpPr txBox="1"/>
          <p:nvPr/>
        </p:nvSpPr>
        <p:spPr>
          <a:xfrm>
            <a:off x="1864573" y="2218843"/>
            <a:ext cx="3796363" cy="369332"/>
          </a:xfrm>
          <a:prstGeom prst="rect">
            <a:avLst/>
          </a:prstGeom>
          <a:noFill/>
        </p:spPr>
        <p:txBody>
          <a:bodyPr wrap="square" rtlCol="0">
            <a:spAutoFit/>
          </a:bodyPr>
          <a:lstStyle/>
          <a:p>
            <a:r>
              <a:rPr lang="it-IT" b="1" dirty="0">
                <a:solidFill>
                  <a:srgbClr val="002060"/>
                </a:solidFill>
                <a:latin typeface="Helvetica" pitchFamily="2" charset="0"/>
              </a:rPr>
              <a:t>CLOSING EQUATIONS METHOD</a:t>
            </a:r>
            <a:endParaRPr lang="it-IT" b="1" dirty="0">
              <a:solidFill>
                <a:srgbClr val="002060"/>
              </a:solidFill>
              <a:latin typeface="Helvetica" pitchFamily="2" charset="0"/>
              <a:cs typeface="Helvetica" panose="020B0604020202020204" pitchFamily="34" charset="0"/>
            </a:endParaRPr>
          </a:p>
        </p:txBody>
      </p:sp>
      <p:sp>
        <p:nvSpPr>
          <p:cNvPr id="20" name="CasellaDiTesto 19">
            <a:extLst>
              <a:ext uri="{FF2B5EF4-FFF2-40B4-BE49-F238E27FC236}">
                <a16:creationId xmlns:a16="http://schemas.microsoft.com/office/drawing/2014/main" id="{8427933F-BFA1-5FC3-3885-068C5B4294C3}"/>
              </a:ext>
            </a:extLst>
          </p:cNvPr>
          <p:cNvSpPr txBox="1"/>
          <p:nvPr/>
        </p:nvSpPr>
        <p:spPr>
          <a:xfrm>
            <a:off x="801318" y="2703205"/>
            <a:ext cx="5922874" cy="1477328"/>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The mechanism is outlined through vectors expressed as complex numbers, so in terms of magnitude and phase. In this way, a non linear system of equations can be obtained, having a general understanding of the possible displacement of the mechanism.</a:t>
            </a:r>
            <a:endParaRPr lang="it-IT" dirty="0">
              <a:latin typeface="Helvetica" panose="020B0604020202020204" pitchFamily="34" charset="0"/>
              <a:cs typeface="Helvetica" panose="020B0604020202020204" pitchFamily="34" charset="0"/>
            </a:endParaRPr>
          </a:p>
        </p:txBody>
      </p:sp>
      <p:pic>
        <p:nvPicPr>
          <p:cNvPr id="12" name="Immagine 11">
            <a:extLst>
              <a:ext uri="{FF2B5EF4-FFF2-40B4-BE49-F238E27FC236}">
                <a16:creationId xmlns:a16="http://schemas.microsoft.com/office/drawing/2014/main" id="{D1D4E2C0-288C-F810-39BC-8CDA218C792E}"/>
              </a:ext>
            </a:extLst>
          </p:cNvPr>
          <p:cNvPicPr>
            <a:picLocks noChangeAspect="1"/>
          </p:cNvPicPr>
          <p:nvPr/>
        </p:nvPicPr>
        <p:blipFill>
          <a:blip r:embed="rId3"/>
          <a:srcRect/>
          <a:stretch/>
        </p:blipFill>
        <p:spPr>
          <a:xfrm>
            <a:off x="7185076" y="1816237"/>
            <a:ext cx="3606240" cy="4474987"/>
          </a:xfrm>
          <a:prstGeom prst="rect">
            <a:avLst/>
          </a:prstGeom>
        </p:spPr>
      </p:pic>
      <p:pic>
        <p:nvPicPr>
          <p:cNvPr id="18" name="Immagine 17" descr="Immagine che contiene nero, oscurità&#10;&#10;Descrizione generata automaticamente">
            <a:extLst>
              <a:ext uri="{FF2B5EF4-FFF2-40B4-BE49-F238E27FC236}">
                <a16:creationId xmlns:a16="http://schemas.microsoft.com/office/drawing/2014/main" id="{36EB7100-1F82-B143-1DCE-56C5A034DE5C}"/>
              </a:ext>
            </a:extLst>
          </p:cNvPr>
          <p:cNvPicPr>
            <a:picLocks noChangeAspect="1"/>
          </p:cNvPicPr>
          <p:nvPr/>
        </p:nvPicPr>
        <p:blipFill>
          <a:blip r:embed="rId4"/>
          <a:stretch>
            <a:fillRect/>
          </a:stretch>
        </p:blipFill>
        <p:spPr>
          <a:xfrm>
            <a:off x="2163792" y="4496268"/>
            <a:ext cx="2989840" cy="1119458"/>
          </a:xfrm>
          <a:prstGeom prst="rect">
            <a:avLst/>
          </a:prstGeom>
        </p:spPr>
      </p:pic>
    </p:spTree>
    <p:extLst>
      <p:ext uri="{BB962C8B-B14F-4D97-AF65-F5344CB8AC3E}">
        <p14:creationId xmlns:p14="http://schemas.microsoft.com/office/powerpoint/2010/main" val="315758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9" name="CasellaDiTesto 8">
            <a:extLst>
              <a:ext uri="{FF2B5EF4-FFF2-40B4-BE49-F238E27FC236}">
                <a16:creationId xmlns:a16="http://schemas.microsoft.com/office/drawing/2014/main" id="{F7DE3772-91BC-49FF-72A4-E57FBA7C9FB4}"/>
              </a:ext>
            </a:extLst>
          </p:cNvPr>
          <p:cNvSpPr txBox="1"/>
          <p:nvPr/>
        </p:nvSpPr>
        <p:spPr>
          <a:xfrm>
            <a:off x="3621543" y="1278878"/>
            <a:ext cx="5418053" cy="461665"/>
          </a:xfrm>
          <a:prstGeom prst="rect">
            <a:avLst/>
          </a:prstGeom>
          <a:noFill/>
        </p:spPr>
        <p:txBody>
          <a:bodyPr wrap="square" rtlCol="0">
            <a:spAutoFit/>
          </a:bodyPr>
          <a:lstStyle/>
          <a:p>
            <a:r>
              <a:rPr lang="it-IT" sz="2400" b="1" dirty="0">
                <a:solidFill>
                  <a:srgbClr val="0070C0"/>
                </a:solidFill>
                <a:latin typeface="Helvetica" pitchFamily="2" charset="0"/>
              </a:rPr>
              <a:t>FINGER DISPLACEMENT ANALYSIS</a:t>
            </a:r>
          </a:p>
        </p:txBody>
      </p:sp>
      <p:sp>
        <p:nvSpPr>
          <p:cNvPr id="11" name="CasellaDiTesto 10">
            <a:extLst>
              <a:ext uri="{FF2B5EF4-FFF2-40B4-BE49-F238E27FC236}">
                <a16:creationId xmlns:a16="http://schemas.microsoft.com/office/drawing/2014/main" id="{B1361DBF-C207-C553-DA6C-2C03E5493CB0}"/>
              </a:ext>
            </a:extLst>
          </p:cNvPr>
          <p:cNvSpPr txBox="1"/>
          <p:nvPr/>
        </p:nvSpPr>
        <p:spPr>
          <a:xfrm>
            <a:off x="5897695" y="2455373"/>
            <a:ext cx="5403393" cy="338554"/>
          </a:xfrm>
          <a:prstGeom prst="rect">
            <a:avLst/>
          </a:prstGeom>
          <a:noFill/>
        </p:spPr>
        <p:txBody>
          <a:bodyPr wrap="square" rtlCol="0">
            <a:spAutoFit/>
          </a:bodyPr>
          <a:lstStyle/>
          <a:p>
            <a:r>
              <a:rPr lang="it-IT" sz="1600" dirty="0">
                <a:latin typeface="Helvetica" panose="020B0604020202020204" pitchFamily="34" charset="0"/>
                <a:cs typeface="Helvetica" panose="020B0604020202020204" pitchFamily="34" charset="0"/>
              </a:rPr>
              <a:t> </a:t>
            </a:r>
          </a:p>
        </p:txBody>
      </p:sp>
      <p:sp>
        <p:nvSpPr>
          <p:cNvPr id="13" name="CasellaDiTesto 12">
            <a:extLst>
              <a:ext uri="{FF2B5EF4-FFF2-40B4-BE49-F238E27FC236}">
                <a16:creationId xmlns:a16="http://schemas.microsoft.com/office/drawing/2014/main" id="{4C32F986-56A7-B611-5662-FEEAFBE5C9AE}"/>
              </a:ext>
            </a:extLst>
          </p:cNvPr>
          <p:cNvSpPr txBox="1"/>
          <p:nvPr/>
        </p:nvSpPr>
        <p:spPr>
          <a:xfrm>
            <a:off x="6917205" y="2175248"/>
            <a:ext cx="3710751" cy="369332"/>
          </a:xfrm>
          <a:prstGeom prst="rect">
            <a:avLst/>
          </a:prstGeom>
          <a:noFill/>
        </p:spPr>
        <p:txBody>
          <a:bodyPr wrap="square" rtlCol="0">
            <a:spAutoFit/>
          </a:bodyPr>
          <a:lstStyle/>
          <a:p>
            <a:r>
              <a:rPr lang="it-IT" b="1" dirty="0">
                <a:solidFill>
                  <a:srgbClr val="002060"/>
                </a:solidFill>
                <a:latin typeface="Helvetica" pitchFamily="2" charset="0"/>
              </a:rPr>
              <a:t>CLOSING EQUATIONS METHOD</a:t>
            </a:r>
            <a:endParaRPr lang="it-IT" b="1" dirty="0">
              <a:solidFill>
                <a:srgbClr val="002060"/>
              </a:solidFill>
              <a:latin typeface="Helvetica" pitchFamily="2" charset="0"/>
              <a:cs typeface="Helvetica" panose="020B0604020202020204" pitchFamily="34" charset="0"/>
            </a:endParaRPr>
          </a:p>
        </p:txBody>
      </p:sp>
      <p:sp>
        <p:nvSpPr>
          <p:cNvPr id="20" name="CasellaDiTesto 19">
            <a:extLst>
              <a:ext uri="{FF2B5EF4-FFF2-40B4-BE49-F238E27FC236}">
                <a16:creationId xmlns:a16="http://schemas.microsoft.com/office/drawing/2014/main" id="{8427933F-BFA1-5FC3-3885-068C5B4294C3}"/>
              </a:ext>
            </a:extLst>
          </p:cNvPr>
          <p:cNvSpPr txBox="1"/>
          <p:nvPr/>
        </p:nvSpPr>
        <p:spPr>
          <a:xfrm>
            <a:off x="5811144" y="2624650"/>
            <a:ext cx="5922874" cy="1477328"/>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The mechanism is outlined through vectors expressed as complex numbers, so in terms of magnitude and phase. In this way, a non linear system of equations can be obtained, having a general understanding of the possible displacement of the mechanism.</a:t>
            </a:r>
            <a:endParaRPr lang="it-IT"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AE43F390-A5B4-4905-75DA-845B096B88C5}"/>
                  </a:ext>
                </a:extLst>
              </p:cNvPr>
              <p:cNvSpPr txBox="1"/>
              <p:nvPr/>
            </p:nvSpPr>
            <p:spPr>
              <a:xfrm>
                <a:off x="6206363" y="4613856"/>
                <a:ext cx="5527655"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solidFill>
                                <a:schemeClr val="tx1">
                                  <a:lumMod val="95000"/>
                                  <a:lumOff val="5000"/>
                                </a:schemeClr>
                              </a:solidFill>
                              <a:latin typeface="Cambria Math" panose="02040503050406030204" pitchFamily="18" charset="0"/>
                            </a:rPr>
                          </m:ctrlPr>
                        </m:dPr>
                        <m:e>
                          <m:m>
                            <m:mPr>
                              <m:plcHide m:val="on"/>
                              <m:mcs>
                                <m:mc>
                                  <m:mcPr>
                                    <m:count m:val="1"/>
                                    <m:mcJc m:val="center"/>
                                  </m:mcPr>
                                </m:mc>
                              </m:mcs>
                              <m:ctrlPr>
                                <a:rPr lang="it-IT" i="1" smtClean="0">
                                  <a:solidFill>
                                    <a:schemeClr val="tx1">
                                      <a:lumMod val="95000"/>
                                      <a:lumOff val="5000"/>
                                    </a:schemeClr>
                                  </a:solidFill>
                                  <a:latin typeface="Cambria Math" panose="02040503050406030204" pitchFamily="18" charset="0"/>
                                </a:rPr>
                              </m:ctrlPr>
                            </m:mPr>
                            <m:mr>
                              <m:e>
                                <m:sSubSup>
                                  <m:sSubSupPr>
                                    <m:ctrlPr>
                                      <a:rPr lang="it-IT" i="1" smtClean="0">
                                        <a:solidFill>
                                          <a:schemeClr val="tx1">
                                            <a:lumMod val="95000"/>
                                            <a:lumOff val="5000"/>
                                          </a:schemeClr>
                                        </a:solidFill>
                                        <a:latin typeface="Cambria Math" panose="02040503050406030204" pitchFamily="18" charset="0"/>
                                      </a:rPr>
                                    </m:ctrlPr>
                                  </m:sSubSupPr>
                                  <m:e>
                                    <m:r>
                                      <a:rPr lang="it-IT" b="0" i="1" smtClean="0">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1</m:t>
                                    </m:r>
                                  </m:sub>
                                  <m:sup>
                                    <m:r>
                                      <a:rPr lang="it-IT" b="0" i="1" smtClean="0">
                                        <a:solidFill>
                                          <a:schemeClr val="tx1">
                                            <a:lumMod val="95000"/>
                                            <a:lumOff val="5000"/>
                                          </a:schemeClr>
                                        </a:solidFill>
                                        <a:latin typeface="Cambria Math" panose="02040503050406030204" pitchFamily="18" charset="0"/>
                                      </a:rPr>
                                      <m:t>′</m:t>
                                    </m:r>
                                  </m:sup>
                                </m:sSubSup>
                                <m:sSup>
                                  <m:sSupPr>
                                    <m:ctrlPr>
                                      <a:rPr lang="it-IT" i="1" smtClean="0">
                                        <a:solidFill>
                                          <a:schemeClr val="tx1">
                                            <a:lumMod val="95000"/>
                                            <a:lumOff val="5000"/>
                                          </a:schemeClr>
                                        </a:solidFill>
                                        <a:latin typeface="Cambria Math" panose="02040503050406030204" pitchFamily="18" charset="0"/>
                                      </a:rPr>
                                    </m:ctrlPr>
                                  </m:sSupPr>
                                  <m:e>
                                    <m:r>
                                      <a:rPr lang="it-IT" b="0" i="1" smtClean="0">
                                        <a:solidFill>
                                          <a:schemeClr val="tx1">
                                            <a:lumMod val="95000"/>
                                            <a:lumOff val="5000"/>
                                          </a:schemeClr>
                                        </a:solidFill>
                                        <a:latin typeface="Cambria Math" panose="02040503050406030204" pitchFamily="18" charset="0"/>
                                      </a:rPr>
                                      <m:t>𝑒</m:t>
                                    </m:r>
                                  </m:e>
                                  <m:sup>
                                    <m:r>
                                      <a:rPr lang="it-IT" b="0" i="1" smtClean="0">
                                        <a:solidFill>
                                          <a:schemeClr val="tx1">
                                            <a:lumMod val="95000"/>
                                            <a:lumOff val="5000"/>
                                          </a:schemeClr>
                                        </a:solidFill>
                                        <a:latin typeface="Cambria Math" panose="02040503050406030204" pitchFamily="18" charset="0"/>
                                      </a:rPr>
                                      <m:t>−</m:t>
                                    </m:r>
                                    <m:r>
                                      <a:rPr lang="it-IT" b="0" i="1" smtClean="0">
                                        <a:solidFill>
                                          <a:schemeClr val="tx1">
                                            <a:lumMod val="95000"/>
                                            <a:lumOff val="5000"/>
                                          </a:schemeClr>
                                        </a:solidFill>
                                        <a:latin typeface="Cambria Math" panose="02040503050406030204" pitchFamily="18" charset="0"/>
                                      </a:rPr>
                                      <m:t>𝑗</m:t>
                                    </m:r>
                                    <m:r>
                                      <a:rPr lang="it-IT" i="1" smtClean="0">
                                        <a:solidFill>
                                          <a:schemeClr val="tx1">
                                            <a:lumMod val="95000"/>
                                            <a:lumOff val="5000"/>
                                          </a:schemeClr>
                                        </a:solidFill>
                                        <a:latin typeface="Cambria Math" panose="02040503050406030204" pitchFamily="18" charset="0"/>
                                      </a:rPr>
                                      <m:t>𝜋</m:t>
                                    </m:r>
                                  </m:sup>
                                </m:sSup>
                                <m:r>
                                  <a:rPr lang="it-IT" b="0" i="1" smtClean="0">
                                    <a:solidFill>
                                      <a:schemeClr val="tx1">
                                        <a:lumMod val="95000"/>
                                        <a:lumOff val="5000"/>
                                      </a:schemeClr>
                                    </a:solidFill>
                                    <a:latin typeface="Cambria Math" panose="02040503050406030204" pitchFamily="18" charset="0"/>
                                  </a:rPr>
                                  <m:t>+</m:t>
                                </m:r>
                                <m:sSubSup>
                                  <m:sSubSupPr>
                                    <m:ctrlPr>
                                      <a:rPr lang="it-IT" i="1">
                                        <a:solidFill>
                                          <a:schemeClr val="tx1">
                                            <a:lumMod val="95000"/>
                                            <a:lumOff val="5000"/>
                                          </a:schemeClr>
                                        </a:solidFill>
                                        <a:latin typeface="Cambria Math" panose="02040503050406030204" pitchFamily="18" charset="0"/>
                                      </a:rPr>
                                    </m:ctrlPr>
                                  </m:sSubSupPr>
                                  <m:e>
                                    <m:r>
                                      <a:rPr lang="it-IT" i="1">
                                        <a:solidFill>
                                          <a:schemeClr val="tx1">
                                            <a:lumMod val="95000"/>
                                            <a:lumOff val="5000"/>
                                          </a:schemeClr>
                                        </a:solidFill>
                                        <a:latin typeface="Cambria Math" panose="02040503050406030204" pitchFamily="18" charset="0"/>
                                      </a:rPr>
                                      <m:t>𝑉</m:t>
                                    </m:r>
                                  </m:e>
                                  <m:sub>
                                    <m:r>
                                      <a:rPr lang="it-IT" i="1">
                                        <a:solidFill>
                                          <a:schemeClr val="tx1">
                                            <a:lumMod val="95000"/>
                                            <a:lumOff val="5000"/>
                                          </a:schemeClr>
                                        </a:solidFill>
                                        <a:latin typeface="Cambria Math" panose="02040503050406030204" pitchFamily="18" charset="0"/>
                                      </a:rPr>
                                      <m:t>1</m:t>
                                    </m:r>
                                  </m:sub>
                                  <m:sup>
                                    <m:r>
                                      <a:rPr lang="it-IT" i="1">
                                        <a:solidFill>
                                          <a:schemeClr val="tx1">
                                            <a:lumMod val="95000"/>
                                            <a:lumOff val="5000"/>
                                          </a:schemeClr>
                                        </a:solidFill>
                                        <a:latin typeface="Cambria Math" panose="02040503050406030204" pitchFamily="18" charset="0"/>
                                      </a:rPr>
                                      <m:t>′</m:t>
                                    </m:r>
                                    <m:r>
                                      <a:rPr lang="it-IT" b="0" i="1" smtClean="0">
                                        <a:solidFill>
                                          <a:schemeClr val="tx1">
                                            <a:lumMod val="95000"/>
                                            <a:lumOff val="5000"/>
                                          </a:schemeClr>
                                        </a:solidFill>
                                        <a:latin typeface="Cambria Math" panose="02040503050406030204" pitchFamily="18" charset="0"/>
                                      </a:rPr>
                                      <m:t>′</m:t>
                                    </m:r>
                                  </m:sup>
                                </m:sSubSup>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f>
                                      <m:fPr>
                                        <m:ctrlPr>
                                          <a:rPr lang="it-IT" i="1" smtClean="0">
                                            <a:solidFill>
                                              <a:schemeClr val="tx1">
                                                <a:lumMod val="95000"/>
                                                <a:lumOff val="5000"/>
                                              </a:schemeClr>
                                            </a:solidFill>
                                            <a:latin typeface="Cambria Math" panose="02040503050406030204" pitchFamily="18" charset="0"/>
                                          </a:rPr>
                                        </m:ctrlPr>
                                      </m:fPr>
                                      <m:num>
                                        <m:r>
                                          <a:rPr lang="it-IT" i="1" smtClean="0">
                                            <a:solidFill>
                                              <a:schemeClr val="tx1">
                                                <a:lumMod val="95000"/>
                                                <a:lumOff val="5000"/>
                                              </a:schemeClr>
                                            </a:solidFill>
                                            <a:latin typeface="Cambria Math" panose="02040503050406030204" pitchFamily="18" charset="0"/>
                                          </a:rPr>
                                          <m:t>𝜋</m:t>
                                        </m:r>
                                      </m:num>
                                      <m:den>
                                        <m:r>
                                          <a:rPr lang="it-IT" b="0" i="1" smtClean="0">
                                            <a:solidFill>
                                              <a:schemeClr val="tx1">
                                                <a:lumMod val="95000"/>
                                                <a:lumOff val="5000"/>
                                              </a:schemeClr>
                                            </a:solidFill>
                                            <a:latin typeface="Cambria Math" panose="02040503050406030204" pitchFamily="18" charset="0"/>
                                          </a:rPr>
                                          <m:t>2</m:t>
                                        </m:r>
                                      </m:den>
                                    </m:f>
                                  </m:sup>
                                </m:sSup>
                                <m:r>
                                  <a:rPr lang="it-IT" b="0" i="1" smtClean="0">
                                    <a:solidFill>
                                      <a:schemeClr val="tx1">
                                        <a:lumMod val="95000"/>
                                        <a:lumOff val="5000"/>
                                      </a:schemeClr>
                                    </a:solidFill>
                                    <a:latin typeface="Cambria Math" panose="02040503050406030204" pitchFamily="18" charset="0"/>
                                  </a:rPr>
                                  <m:t>−</m:t>
                                </m:r>
                                <m:sSub>
                                  <m:sSubPr>
                                    <m:ctrlPr>
                                      <a:rPr lang="it-IT" b="0" i="1" smtClean="0">
                                        <a:solidFill>
                                          <a:schemeClr val="tx1">
                                            <a:lumMod val="95000"/>
                                            <a:lumOff val="5000"/>
                                          </a:schemeClr>
                                        </a:solidFill>
                                        <a:latin typeface="Cambria Math" panose="02040503050406030204" pitchFamily="18" charset="0"/>
                                      </a:rPr>
                                    </m:ctrlPr>
                                  </m:sSubPr>
                                  <m:e>
                                    <m:r>
                                      <a:rPr lang="it-IT" b="0" i="1" smtClean="0">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2</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i="1" smtClean="0">
                                        <a:solidFill>
                                          <a:schemeClr val="tx1">
                                            <a:lumMod val="95000"/>
                                            <a:lumOff val="5000"/>
                                          </a:schemeClr>
                                        </a:solidFill>
                                        <a:latin typeface="Cambria Math" panose="02040503050406030204" pitchFamily="18" charset="0"/>
                                      </a:rPr>
                                      <m:t>𝛽</m:t>
                                    </m:r>
                                  </m:sup>
                                </m:sSup>
                                <m:r>
                                  <a:rPr lang="it-IT" b="0" i="1" smtClean="0">
                                    <a:solidFill>
                                      <a:schemeClr val="tx1">
                                        <a:lumMod val="95000"/>
                                        <a:lumOff val="5000"/>
                                      </a:schemeClr>
                                    </a:solidFill>
                                    <a:latin typeface="Cambria Math" panose="02040503050406030204" pitchFamily="18" charset="0"/>
                                  </a:rPr>
                                  <m:t>−</m:t>
                                </m:r>
                                <m:sSub>
                                  <m:sSubPr>
                                    <m:ctrlPr>
                                      <a:rPr lang="it-IT" b="0" i="1" smtClean="0">
                                        <a:solidFill>
                                          <a:schemeClr val="tx1">
                                            <a:lumMod val="95000"/>
                                            <a:lumOff val="5000"/>
                                          </a:schemeClr>
                                        </a:solidFill>
                                        <a:latin typeface="Cambria Math" panose="02040503050406030204" pitchFamily="18" charset="0"/>
                                      </a:rPr>
                                    </m:ctrlPr>
                                  </m:sSubPr>
                                  <m:e>
                                    <m:r>
                                      <a:rPr lang="it-IT" b="0" i="1" smtClean="0">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3</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i="1" smtClean="0">
                                        <a:solidFill>
                                          <a:schemeClr val="tx1">
                                            <a:lumMod val="95000"/>
                                            <a:lumOff val="5000"/>
                                          </a:schemeClr>
                                        </a:solidFill>
                                        <a:latin typeface="Cambria Math" panose="02040503050406030204" pitchFamily="18" charset="0"/>
                                      </a:rPr>
                                      <m:t>𝛾</m:t>
                                    </m:r>
                                  </m:sup>
                                </m:sSup>
                                <m:r>
                                  <a:rPr lang="it-IT" i="1" smtClean="0">
                                    <a:solidFill>
                                      <a:schemeClr val="tx1">
                                        <a:lumMod val="95000"/>
                                        <a:lumOff val="5000"/>
                                      </a:schemeClr>
                                    </a:solidFill>
                                    <a:latin typeface="Cambria Math" panose="02040503050406030204" pitchFamily="18" charset="0"/>
                                  </a:rPr>
                                  <m:t>=0</m:t>
                                </m:r>
                              </m:e>
                            </m:mr>
                            <m:mr>
                              <m:e>
                                <m:sSub>
                                  <m:sSubPr>
                                    <m:ctrlPr>
                                      <a:rPr lang="it-IT" i="1">
                                        <a:solidFill>
                                          <a:schemeClr val="tx1">
                                            <a:lumMod val="95000"/>
                                            <a:lumOff val="5000"/>
                                          </a:schemeClr>
                                        </a:solidFill>
                                        <a:latin typeface="Cambria Math" panose="02040503050406030204" pitchFamily="18" charset="0"/>
                                      </a:rPr>
                                    </m:ctrlPr>
                                  </m:sSubPr>
                                  <m:e>
                                    <m:r>
                                      <a:rPr lang="it-IT" i="1">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4</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i="1">
                                        <a:solidFill>
                                          <a:schemeClr val="tx1">
                                            <a:lumMod val="95000"/>
                                            <a:lumOff val="5000"/>
                                          </a:schemeClr>
                                        </a:solidFill>
                                        <a:latin typeface="Cambria Math" panose="02040503050406030204" pitchFamily="18" charset="0"/>
                                      </a:rPr>
                                      <m:t>𝛽</m:t>
                                    </m:r>
                                  </m:sup>
                                </m:sSup>
                                <m:r>
                                  <a:rPr lang="it-IT" i="1">
                                    <a:solidFill>
                                      <a:schemeClr val="tx1">
                                        <a:lumMod val="95000"/>
                                        <a:lumOff val="5000"/>
                                      </a:schemeClr>
                                    </a:solidFill>
                                    <a:latin typeface="Cambria Math" panose="02040503050406030204" pitchFamily="18" charset="0"/>
                                  </a:rPr>
                                  <m:t>+</m:t>
                                </m:r>
                                <m:sSubSup>
                                  <m:sSubSupPr>
                                    <m:ctrlPr>
                                      <a:rPr lang="it-IT" i="1">
                                        <a:solidFill>
                                          <a:schemeClr val="tx1">
                                            <a:lumMod val="95000"/>
                                            <a:lumOff val="5000"/>
                                          </a:schemeClr>
                                        </a:solidFill>
                                        <a:latin typeface="Cambria Math" panose="02040503050406030204" pitchFamily="18" charset="0"/>
                                      </a:rPr>
                                    </m:ctrlPr>
                                  </m:sSubSupPr>
                                  <m:e>
                                    <m:r>
                                      <a:rPr lang="it-IT" i="1">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5</m:t>
                                    </m:r>
                                  </m:sub>
                                  <m:sup>
                                    <m:r>
                                      <a:rPr lang="it-IT" b="0" i="1" smtClean="0">
                                        <a:solidFill>
                                          <a:schemeClr val="tx1">
                                            <a:lumMod val="95000"/>
                                            <a:lumOff val="5000"/>
                                          </a:schemeClr>
                                        </a:solidFill>
                                        <a:latin typeface="Cambria Math" panose="02040503050406030204" pitchFamily="18" charset="0"/>
                                      </a:rPr>
                                      <m:t>𝑗</m:t>
                                    </m:r>
                                    <m:r>
                                      <a:rPr lang="it-IT" i="1">
                                        <a:solidFill>
                                          <a:schemeClr val="tx1">
                                            <a:lumMod val="95000"/>
                                            <a:lumOff val="5000"/>
                                          </a:schemeClr>
                                        </a:solidFill>
                                        <a:latin typeface="Cambria Math" panose="02040503050406030204" pitchFamily="18" charset="0"/>
                                      </a:rPr>
                                      <m:t>𝛿</m:t>
                                    </m:r>
                                  </m:sup>
                                </m:sSubSup>
                                <m:r>
                                  <a:rPr lang="it-IT" i="1">
                                    <a:solidFill>
                                      <a:schemeClr val="tx1">
                                        <a:lumMod val="95000"/>
                                        <a:lumOff val="5000"/>
                                      </a:schemeClr>
                                    </a:solidFill>
                                    <a:latin typeface="Cambria Math" panose="02040503050406030204" pitchFamily="18" charset="0"/>
                                  </a:rPr>
                                  <m:t>−</m:t>
                                </m:r>
                                <m:sSub>
                                  <m:sSubPr>
                                    <m:ctrlPr>
                                      <a:rPr lang="it-IT" i="1">
                                        <a:solidFill>
                                          <a:schemeClr val="tx1">
                                            <a:lumMod val="95000"/>
                                            <a:lumOff val="5000"/>
                                          </a:schemeClr>
                                        </a:solidFill>
                                        <a:latin typeface="Cambria Math" panose="02040503050406030204" pitchFamily="18" charset="0"/>
                                      </a:rPr>
                                    </m:ctrlPr>
                                  </m:sSubPr>
                                  <m:e>
                                    <m:r>
                                      <a:rPr lang="it-IT" i="1">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6</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b="0" i="1" smtClean="0">
                                        <a:solidFill>
                                          <a:schemeClr val="tx1">
                                            <a:lumMod val="95000"/>
                                            <a:lumOff val="5000"/>
                                          </a:schemeClr>
                                        </a:solidFill>
                                        <a:latin typeface="Cambria Math" panose="02040503050406030204" pitchFamily="18" charset="0"/>
                                      </a:rPr>
                                      <m:t>0</m:t>
                                    </m:r>
                                  </m:sup>
                                </m:sSup>
                                <m:r>
                                  <a:rPr lang="it-IT" i="1">
                                    <a:solidFill>
                                      <a:schemeClr val="tx1">
                                        <a:lumMod val="95000"/>
                                        <a:lumOff val="5000"/>
                                      </a:schemeClr>
                                    </a:solidFill>
                                    <a:latin typeface="Cambria Math" panose="02040503050406030204" pitchFamily="18" charset="0"/>
                                  </a:rPr>
                                  <m:t>−</m:t>
                                </m:r>
                                <m:sSub>
                                  <m:sSubPr>
                                    <m:ctrlPr>
                                      <a:rPr lang="it-IT" i="1">
                                        <a:solidFill>
                                          <a:schemeClr val="tx1">
                                            <a:lumMod val="95000"/>
                                            <a:lumOff val="5000"/>
                                          </a:schemeClr>
                                        </a:solidFill>
                                        <a:latin typeface="Cambria Math" panose="02040503050406030204" pitchFamily="18" charset="0"/>
                                      </a:rPr>
                                    </m:ctrlPr>
                                  </m:sSubPr>
                                  <m:e>
                                    <m:r>
                                      <a:rPr lang="it-IT" i="1">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7</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i="1">
                                        <a:solidFill>
                                          <a:schemeClr val="tx1">
                                            <a:lumMod val="95000"/>
                                            <a:lumOff val="5000"/>
                                          </a:schemeClr>
                                        </a:solidFill>
                                        <a:latin typeface="Cambria Math" panose="02040503050406030204" pitchFamily="18" charset="0"/>
                                      </a:rPr>
                                      <m:t>𝛽</m:t>
                                    </m:r>
                                  </m:sup>
                                </m:sSup>
                                <m:r>
                                  <a:rPr lang="it-IT" i="1">
                                    <a:solidFill>
                                      <a:schemeClr val="tx1">
                                        <a:lumMod val="95000"/>
                                        <a:lumOff val="5000"/>
                                      </a:schemeClr>
                                    </a:solidFill>
                                    <a:latin typeface="Cambria Math" panose="02040503050406030204" pitchFamily="18" charset="0"/>
                                  </a:rPr>
                                  <m:t>−</m:t>
                                </m:r>
                                <m:sSub>
                                  <m:sSubPr>
                                    <m:ctrlPr>
                                      <a:rPr lang="it-IT" i="1">
                                        <a:solidFill>
                                          <a:schemeClr val="tx1">
                                            <a:lumMod val="95000"/>
                                            <a:lumOff val="5000"/>
                                          </a:schemeClr>
                                        </a:solidFill>
                                        <a:latin typeface="Cambria Math" panose="02040503050406030204" pitchFamily="18" charset="0"/>
                                      </a:rPr>
                                    </m:ctrlPr>
                                  </m:sSubPr>
                                  <m:e>
                                    <m:r>
                                      <a:rPr lang="it-IT" i="1">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8</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i="1" smtClean="0">
                                        <a:solidFill>
                                          <a:schemeClr val="tx1">
                                            <a:lumMod val="95000"/>
                                            <a:lumOff val="5000"/>
                                          </a:schemeClr>
                                        </a:solidFill>
                                        <a:latin typeface="Cambria Math" panose="02040503050406030204" pitchFamily="18" charset="0"/>
                                      </a:rPr>
                                      <m:t>𝜃</m:t>
                                    </m:r>
                                  </m:sup>
                                </m:sSup>
                                <m:r>
                                  <a:rPr lang="it-IT" i="1">
                                    <a:solidFill>
                                      <a:schemeClr val="tx1">
                                        <a:lumMod val="95000"/>
                                        <a:lumOff val="5000"/>
                                      </a:schemeClr>
                                    </a:solidFill>
                                    <a:latin typeface="Cambria Math" panose="02040503050406030204" pitchFamily="18" charset="0"/>
                                  </a:rPr>
                                  <m:t>=0</m:t>
                                </m:r>
                              </m:e>
                            </m:mr>
                          </m:m>
                        </m:e>
                      </m:d>
                    </m:oMath>
                  </m:oMathPara>
                </a14:m>
                <a:endParaRPr lang="it-IT" dirty="0">
                  <a:solidFill>
                    <a:schemeClr val="tx1">
                      <a:lumMod val="95000"/>
                      <a:lumOff val="5000"/>
                    </a:schemeClr>
                  </a:solidFill>
                </a:endParaRPr>
              </a:p>
            </p:txBody>
          </p:sp>
        </mc:Choice>
        <mc:Fallback xmlns="">
          <p:sp>
            <p:nvSpPr>
              <p:cNvPr id="2" name="CasellaDiTesto 1">
                <a:extLst>
                  <a:ext uri="{FF2B5EF4-FFF2-40B4-BE49-F238E27FC236}">
                    <a16:creationId xmlns:a16="http://schemas.microsoft.com/office/drawing/2014/main" id="{AE43F390-A5B4-4905-75DA-845B096B88C5}"/>
                  </a:ext>
                </a:extLst>
              </p:cNvPr>
              <p:cNvSpPr txBox="1">
                <a:spLocks noRot="1" noChangeAspect="1" noMove="1" noResize="1" noEditPoints="1" noAdjustHandles="1" noChangeArrowheads="1" noChangeShapeType="1" noTextEdit="1"/>
              </p:cNvSpPr>
              <p:nvPr/>
            </p:nvSpPr>
            <p:spPr>
              <a:xfrm>
                <a:off x="6206363" y="4613856"/>
                <a:ext cx="5527655" cy="884281"/>
              </a:xfrm>
              <a:prstGeom prst="rect">
                <a:avLst/>
              </a:prstGeom>
              <a:blipFill>
                <a:blip r:embed="rId5"/>
                <a:stretch>
                  <a:fillRect/>
                </a:stretch>
              </a:blipFill>
            </p:spPr>
            <p:txBody>
              <a:bodyPr/>
              <a:lstStyle/>
              <a:p>
                <a:r>
                  <a:rPr lang="it-IT">
                    <a:noFill/>
                  </a:rPr>
                  <a:t> </a:t>
                </a:r>
              </a:p>
            </p:txBody>
          </p:sp>
        </mc:Fallback>
      </mc:AlternateContent>
      <p:pic>
        <p:nvPicPr>
          <p:cNvPr id="3" name="Video senza titolo - Realizzato con Clipchamp (1)">
            <a:hlinkClick r:id="" action="ppaction://media"/>
            <a:extLst>
              <a:ext uri="{FF2B5EF4-FFF2-40B4-BE49-F238E27FC236}">
                <a16:creationId xmlns:a16="http://schemas.microsoft.com/office/drawing/2014/main" id="{AC1693E3-8CF4-2453-C595-45A8B8714E53}"/>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8125" r="27893"/>
          <a:stretch/>
        </p:blipFill>
        <p:spPr>
          <a:xfrm>
            <a:off x="1719470" y="1858616"/>
            <a:ext cx="3481642" cy="4452731"/>
          </a:xfrm>
          <a:prstGeom prst="rect">
            <a:avLst/>
          </a:prstGeom>
        </p:spPr>
      </p:pic>
    </p:spTree>
    <p:extLst>
      <p:ext uri="{BB962C8B-B14F-4D97-AF65-F5344CB8AC3E}">
        <p14:creationId xmlns:p14="http://schemas.microsoft.com/office/powerpoint/2010/main" val="241330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grey metal object with holes&#10;&#10;Description automatically generated">
            <a:extLst>
              <a:ext uri="{FF2B5EF4-FFF2-40B4-BE49-F238E27FC236}">
                <a16:creationId xmlns:a16="http://schemas.microsoft.com/office/drawing/2014/main" id="{CE4E441F-5096-A316-51E1-4F71BE030031}"/>
              </a:ext>
            </a:extLst>
          </p:cNvPr>
          <p:cNvPicPr>
            <a:picLocks noChangeAspect="1"/>
          </p:cNvPicPr>
          <p:nvPr/>
        </p:nvPicPr>
        <p:blipFill>
          <a:blip r:embed="rId2"/>
          <a:stretch>
            <a:fillRect/>
          </a:stretch>
        </p:blipFill>
        <p:spPr>
          <a:xfrm>
            <a:off x="4746099" y="3341060"/>
            <a:ext cx="2305487" cy="1861724"/>
          </a:xfrm>
          <a:prstGeom prst="rect">
            <a:avLst/>
          </a:prstGeom>
        </p:spPr>
      </p:pic>
      <p:sp>
        <p:nvSpPr>
          <p:cNvPr id="10" name="Rettangolo con angoli arrotondati 9">
            <a:extLst>
              <a:ext uri="{FF2B5EF4-FFF2-40B4-BE49-F238E27FC236}">
                <a16:creationId xmlns:a16="http://schemas.microsoft.com/office/drawing/2014/main" id="{63AF0EEE-3C0C-97E9-9408-A846E1322413}"/>
              </a:ext>
            </a:extLst>
          </p:cNvPr>
          <p:cNvSpPr/>
          <p:nvPr/>
        </p:nvSpPr>
        <p:spPr>
          <a:xfrm>
            <a:off x="5640552"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solidFill>
                    <a:schemeClr val="bg1"/>
                  </a:solidFill>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oup 14">
            <a:extLst>
              <a:ext uri="{FF2B5EF4-FFF2-40B4-BE49-F238E27FC236}">
                <a16:creationId xmlns:a16="http://schemas.microsoft.com/office/drawing/2014/main" id="{1993204B-8AF3-2195-BA7D-2D02FA4B8064}"/>
              </a:ext>
            </a:extLst>
          </p:cNvPr>
          <p:cNvGrpSpPr/>
          <p:nvPr/>
        </p:nvGrpSpPr>
        <p:grpSpPr>
          <a:xfrm>
            <a:off x="6185903" y="4234999"/>
            <a:ext cx="2520000" cy="486720"/>
            <a:chOff x="0" y="573138"/>
            <a:chExt cx="5525729" cy="486720"/>
          </a:xfrm>
          <a:solidFill>
            <a:srgbClr val="002060"/>
          </a:solidFill>
        </p:grpSpPr>
        <p:sp>
          <p:nvSpPr>
            <p:cNvPr id="16" name="Rectangle: Rounded Corners 15">
              <a:extLst>
                <a:ext uri="{FF2B5EF4-FFF2-40B4-BE49-F238E27FC236}">
                  <a16:creationId xmlns:a16="http://schemas.microsoft.com/office/drawing/2014/main" id="{ED64D742-B66F-1505-2817-F57B39386C1A}"/>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7" name="Rectangle: Rounded Corners 4">
              <a:extLst>
                <a:ext uri="{FF2B5EF4-FFF2-40B4-BE49-F238E27FC236}">
                  <a16:creationId xmlns:a16="http://schemas.microsoft.com/office/drawing/2014/main" id="{5E0DA3B9-6018-7385-0030-0AA82BB13B63}"/>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a:r>
                <a:rPr lang="it-IT" dirty="0"/>
                <a:t>Palm (elevator)</a:t>
              </a:r>
              <a:endParaRPr lang="en-US" dirty="0"/>
            </a:p>
          </p:txBody>
        </p:sp>
      </p:grpSp>
      <p:grpSp>
        <p:nvGrpSpPr>
          <p:cNvPr id="18" name="Group 17">
            <a:extLst>
              <a:ext uri="{FF2B5EF4-FFF2-40B4-BE49-F238E27FC236}">
                <a16:creationId xmlns:a16="http://schemas.microsoft.com/office/drawing/2014/main" id="{D29175B2-7E71-659F-DC27-85FAF8272EF3}"/>
              </a:ext>
            </a:extLst>
          </p:cNvPr>
          <p:cNvGrpSpPr/>
          <p:nvPr/>
        </p:nvGrpSpPr>
        <p:grpSpPr>
          <a:xfrm>
            <a:off x="727220" y="4248162"/>
            <a:ext cx="2520000" cy="486720"/>
            <a:chOff x="0" y="573138"/>
            <a:chExt cx="5525729" cy="486720"/>
          </a:xfrm>
          <a:solidFill>
            <a:srgbClr val="002060"/>
          </a:solidFill>
        </p:grpSpPr>
        <p:sp>
          <p:nvSpPr>
            <p:cNvPr id="19" name="Rectangle: Rounded Corners 18">
              <a:extLst>
                <a:ext uri="{FF2B5EF4-FFF2-40B4-BE49-F238E27FC236}">
                  <a16:creationId xmlns:a16="http://schemas.microsoft.com/office/drawing/2014/main" id="{6F9D956D-56AD-3F38-827D-9B364F1405AE}"/>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484CB08D-C762-6A3C-C5CC-0A9D790DACB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a:r>
                <a:rPr lang="it-IT" dirty="0"/>
                <a:t>Connection </a:t>
              </a:r>
              <a:r>
                <a:rPr lang="it-IT" dirty="0" err="1"/>
                <a:t>rods</a:t>
              </a:r>
              <a:endParaRPr lang="en-US" dirty="0"/>
            </a:p>
          </p:txBody>
        </p:sp>
      </p:grpSp>
      <p:grpSp>
        <p:nvGrpSpPr>
          <p:cNvPr id="21" name="Group 20">
            <a:extLst>
              <a:ext uri="{FF2B5EF4-FFF2-40B4-BE49-F238E27FC236}">
                <a16:creationId xmlns:a16="http://schemas.microsoft.com/office/drawing/2014/main" id="{7D98ED4A-D620-60B2-A8B0-99C4E7B620DF}"/>
              </a:ext>
            </a:extLst>
          </p:cNvPr>
          <p:cNvGrpSpPr/>
          <p:nvPr/>
        </p:nvGrpSpPr>
        <p:grpSpPr>
          <a:xfrm>
            <a:off x="3486099" y="4234999"/>
            <a:ext cx="2520000" cy="486720"/>
            <a:chOff x="0" y="573138"/>
            <a:chExt cx="5525729" cy="486720"/>
          </a:xfrm>
          <a:solidFill>
            <a:srgbClr val="002060"/>
          </a:solidFill>
        </p:grpSpPr>
        <p:sp>
          <p:nvSpPr>
            <p:cNvPr id="23" name="Rectangle: Rounded Corners 22">
              <a:extLst>
                <a:ext uri="{FF2B5EF4-FFF2-40B4-BE49-F238E27FC236}">
                  <a16:creationId xmlns:a16="http://schemas.microsoft.com/office/drawing/2014/main" id="{D803B6F9-F0A8-717F-7BDB-17D4E48112DE}"/>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4" name="Rectangle: Rounded Corners 4">
              <a:extLst>
                <a:ext uri="{FF2B5EF4-FFF2-40B4-BE49-F238E27FC236}">
                  <a16:creationId xmlns:a16="http://schemas.microsoft.com/office/drawing/2014/main" id="{C260C548-29A0-31B5-385C-8255CAF27504}"/>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dirty="0"/>
                <a:t>Base</a:t>
              </a:r>
              <a:endParaRPr lang="en-US" sz="1800" kern="1200" dirty="0"/>
            </a:p>
          </p:txBody>
        </p:sp>
      </p:grpSp>
      <p:sp>
        <p:nvSpPr>
          <p:cNvPr id="31" name="CasellaDiTesto 19">
            <a:extLst>
              <a:ext uri="{FF2B5EF4-FFF2-40B4-BE49-F238E27FC236}">
                <a16:creationId xmlns:a16="http://schemas.microsoft.com/office/drawing/2014/main" id="{5BCCDF2E-C6BC-E9E6-9B99-66D67FA30548}"/>
              </a:ext>
            </a:extLst>
          </p:cNvPr>
          <p:cNvSpPr txBox="1"/>
          <p:nvPr/>
        </p:nvSpPr>
        <p:spPr>
          <a:xfrm>
            <a:off x="738056" y="4900783"/>
            <a:ext cx="2498330" cy="923330"/>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Designed to reuse design sketches efficiently</a:t>
            </a:r>
            <a:endParaRPr lang="it-IT" dirty="0">
              <a:latin typeface="Helvetica" panose="020B0604020202020204" pitchFamily="34" charset="0"/>
              <a:cs typeface="Helvetica" panose="020B0604020202020204" pitchFamily="34" charset="0"/>
            </a:endParaRPr>
          </a:p>
        </p:txBody>
      </p:sp>
      <p:sp>
        <p:nvSpPr>
          <p:cNvPr id="32" name="CasellaDiTesto 19">
            <a:extLst>
              <a:ext uri="{FF2B5EF4-FFF2-40B4-BE49-F238E27FC236}">
                <a16:creationId xmlns:a16="http://schemas.microsoft.com/office/drawing/2014/main" id="{200B51AA-13EF-C287-7F61-D1C109AE0326}"/>
              </a:ext>
            </a:extLst>
          </p:cNvPr>
          <p:cNvSpPr txBox="1"/>
          <p:nvPr/>
        </p:nvSpPr>
        <p:spPr>
          <a:xfrm>
            <a:off x="3496935" y="4882507"/>
            <a:ext cx="2479605" cy="1754326"/>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It is the </a:t>
            </a:r>
            <a:r>
              <a:rPr lang="en-US" dirty="0" err="1">
                <a:latin typeface="Helvetica" panose="020B0604020202020204" pitchFamily="34" charset="0"/>
                <a:cs typeface="Helvetica" panose="020B0604020202020204" pitchFamily="34" charset="0"/>
              </a:rPr>
              <a:t>dissa</a:t>
            </a:r>
            <a:r>
              <a:rPr lang="en-US" dirty="0">
                <a:latin typeface="Helvetica" panose="020B0604020202020204" pitchFamily="34" charset="0"/>
                <a:cs typeface="Helvetica" panose="020B0604020202020204" pitchFamily="34" charset="0"/>
              </a:rPr>
              <a:t> part of the end-effector anchored to the robotic arm, and contains the electric motor</a:t>
            </a:r>
            <a:endParaRPr lang="it-IT" dirty="0">
              <a:latin typeface="Helvetica" panose="020B0604020202020204" pitchFamily="34" charset="0"/>
              <a:cs typeface="Helvetica" panose="020B0604020202020204" pitchFamily="34" charset="0"/>
            </a:endParaRPr>
          </a:p>
        </p:txBody>
      </p:sp>
      <p:sp>
        <p:nvSpPr>
          <p:cNvPr id="33" name="CasellaDiTesto 19">
            <a:extLst>
              <a:ext uri="{FF2B5EF4-FFF2-40B4-BE49-F238E27FC236}">
                <a16:creationId xmlns:a16="http://schemas.microsoft.com/office/drawing/2014/main" id="{F26CEADE-BD07-5FC5-680B-38C756556C94}"/>
              </a:ext>
            </a:extLst>
          </p:cNvPr>
          <p:cNvSpPr txBox="1"/>
          <p:nvPr/>
        </p:nvSpPr>
        <p:spPr>
          <a:xfrm>
            <a:off x="6185903" y="4900783"/>
            <a:ext cx="2509165" cy="1754326"/>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Palm-base distance determines aperture and closure of the end-effector. The threading allows linear movement.</a:t>
            </a:r>
            <a:endParaRPr lang="it-IT"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7E6C507C-3680-28F1-0F5B-7FA6768D0C80}"/>
              </a:ext>
            </a:extLst>
          </p:cNvPr>
          <p:cNvGrpSpPr/>
          <p:nvPr/>
        </p:nvGrpSpPr>
        <p:grpSpPr>
          <a:xfrm>
            <a:off x="8944782" y="4250032"/>
            <a:ext cx="2520000" cy="486720"/>
            <a:chOff x="0" y="573138"/>
            <a:chExt cx="5525729" cy="486720"/>
          </a:xfrm>
          <a:solidFill>
            <a:srgbClr val="002060"/>
          </a:solidFill>
        </p:grpSpPr>
        <p:sp>
          <p:nvSpPr>
            <p:cNvPr id="3" name="Rectangle: Rounded Corners 2">
              <a:extLst>
                <a:ext uri="{FF2B5EF4-FFF2-40B4-BE49-F238E27FC236}">
                  <a16:creationId xmlns:a16="http://schemas.microsoft.com/office/drawing/2014/main" id="{A965305D-105C-FA85-184E-EA2CFD7ABF3C}"/>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6" name="Rectangle: Rounded Corners 4">
              <a:extLst>
                <a:ext uri="{FF2B5EF4-FFF2-40B4-BE49-F238E27FC236}">
                  <a16:creationId xmlns:a16="http://schemas.microsoft.com/office/drawing/2014/main" id="{F96BB752-2D66-2943-EF75-327BBF0B0FF6}"/>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a:r>
                <a:rPr lang="it-IT" dirty="0"/>
                <a:t>Fingers</a:t>
              </a:r>
            </a:p>
          </p:txBody>
        </p:sp>
      </p:grpSp>
      <p:sp>
        <p:nvSpPr>
          <p:cNvPr id="9" name="CasellaDiTesto 19">
            <a:extLst>
              <a:ext uri="{FF2B5EF4-FFF2-40B4-BE49-F238E27FC236}">
                <a16:creationId xmlns:a16="http://schemas.microsoft.com/office/drawing/2014/main" id="{18009734-AB72-8556-FCF5-381261170BB7}"/>
              </a:ext>
            </a:extLst>
          </p:cNvPr>
          <p:cNvSpPr txBox="1"/>
          <p:nvPr/>
        </p:nvSpPr>
        <p:spPr>
          <a:xfrm>
            <a:off x="8955617" y="4882507"/>
            <a:ext cx="2498327" cy="1754326"/>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These are the parts that come into contact with the external object and on which the gripping force is exerted</a:t>
            </a:r>
            <a:endParaRPr lang="it-IT" dirty="0">
              <a:latin typeface="Helvetica" panose="020B0604020202020204" pitchFamily="34" charset="0"/>
              <a:cs typeface="Helvetica" panose="020B0604020202020204" pitchFamily="34" charset="0"/>
            </a:endParaRPr>
          </a:p>
        </p:txBody>
      </p:sp>
      <p:pic>
        <p:nvPicPr>
          <p:cNvPr id="14" name="Picture 13" descr="A grey figure with black background&#10;&#10;Description automatically generated">
            <a:extLst>
              <a:ext uri="{FF2B5EF4-FFF2-40B4-BE49-F238E27FC236}">
                <a16:creationId xmlns:a16="http://schemas.microsoft.com/office/drawing/2014/main" id="{A47ED54F-AD11-3ECD-8EF4-5E6312A03A9B}"/>
              </a:ext>
            </a:extLst>
          </p:cNvPr>
          <p:cNvPicPr>
            <a:picLocks noChangeAspect="1"/>
          </p:cNvPicPr>
          <p:nvPr/>
        </p:nvPicPr>
        <p:blipFill>
          <a:blip r:embed="rId3"/>
          <a:stretch>
            <a:fillRect/>
          </a:stretch>
        </p:blipFill>
        <p:spPr>
          <a:xfrm>
            <a:off x="6750050" y="2102622"/>
            <a:ext cx="1024290" cy="2121623"/>
          </a:xfrm>
          <a:prstGeom prst="rect">
            <a:avLst/>
          </a:prstGeom>
        </p:spPr>
      </p:pic>
      <p:pic>
        <p:nvPicPr>
          <p:cNvPr id="27" name="Picture 26" descr="A grey metal object with holes&#10;&#10;Description automatically generated">
            <a:extLst>
              <a:ext uri="{FF2B5EF4-FFF2-40B4-BE49-F238E27FC236}">
                <a16:creationId xmlns:a16="http://schemas.microsoft.com/office/drawing/2014/main" id="{DD112125-DDA8-BDC2-6951-E755786EAEF6}"/>
              </a:ext>
            </a:extLst>
          </p:cNvPr>
          <p:cNvPicPr>
            <a:picLocks noChangeAspect="1"/>
          </p:cNvPicPr>
          <p:nvPr/>
        </p:nvPicPr>
        <p:blipFill>
          <a:blip r:embed="rId4"/>
          <a:stretch>
            <a:fillRect/>
          </a:stretch>
        </p:blipFill>
        <p:spPr>
          <a:xfrm>
            <a:off x="5340586" y="3331773"/>
            <a:ext cx="1452946" cy="891346"/>
          </a:xfrm>
          <a:prstGeom prst="rect">
            <a:avLst/>
          </a:prstGeom>
        </p:spPr>
      </p:pic>
      <p:pic>
        <p:nvPicPr>
          <p:cNvPr id="36" name="Picture 35" descr="A grey rectangular object with holes&#10;&#10;Description automatically generated">
            <a:extLst>
              <a:ext uri="{FF2B5EF4-FFF2-40B4-BE49-F238E27FC236}">
                <a16:creationId xmlns:a16="http://schemas.microsoft.com/office/drawing/2014/main" id="{720EFD8C-7700-A60B-9622-C7D5DDE5F40A}"/>
              </a:ext>
            </a:extLst>
          </p:cNvPr>
          <p:cNvPicPr>
            <a:picLocks noChangeAspect="1"/>
          </p:cNvPicPr>
          <p:nvPr/>
        </p:nvPicPr>
        <p:blipFill>
          <a:blip r:embed="rId5"/>
          <a:stretch>
            <a:fillRect/>
          </a:stretch>
        </p:blipFill>
        <p:spPr>
          <a:xfrm>
            <a:off x="4732067" y="3155910"/>
            <a:ext cx="767705" cy="1099179"/>
          </a:xfrm>
          <a:prstGeom prst="rect">
            <a:avLst/>
          </a:prstGeom>
        </p:spPr>
      </p:pic>
      <p:pic>
        <p:nvPicPr>
          <p:cNvPr id="12" name="Picture 11" descr="A grey mechanical arm with four arms&#10;&#10;Description automatically generated">
            <a:extLst>
              <a:ext uri="{FF2B5EF4-FFF2-40B4-BE49-F238E27FC236}">
                <a16:creationId xmlns:a16="http://schemas.microsoft.com/office/drawing/2014/main" id="{B181890A-3ABB-7331-868C-BF14F6E05168}"/>
              </a:ext>
            </a:extLst>
          </p:cNvPr>
          <p:cNvPicPr>
            <a:picLocks noChangeAspect="1"/>
          </p:cNvPicPr>
          <p:nvPr/>
        </p:nvPicPr>
        <p:blipFill rotWithShape="1">
          <a:blip r:embed="rId6"/>
          <a:srcRect l="9298" t="3219" r="29563" b="6250"/>
          <a:stretch/>
        </p:blipFill>
        <p:spPr>
          <a:xfrm>
            <a:off x="4258576" y="1236919"/>
            <a:ext cx="3435928" cy="3931363"/>
          </a:xfrm>
          <a:prstGeom prst="rect">
            <a:avLst/>
          </a:prstGeom>
        </p:spPr>
      </p:pic>
    </p:spTree>
    <p:extLst>
      <p:ext uri="{BB962C8B-B14F-4D97-AF65-F5344CB8AC3E}">
        <p14:creationId xmlns:p14="http://schemas.microsoft.com/office/powerpoint/2010/main" val="3609260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1500"/>
                                        <p:tgtEl>
                                          <p:spTgt spid="12"/>
                                        </p:tgtEl>
                                      </p:cBhvr>
                                    </p:animEffect>
                                    <p:set>
                                      <p:cBhvr>
                                        <p:cTn id="7" dur="1" fill="hold">
                                          <p:stCondLst>
                                            <p:cond delay="1499"/>
                                          </p:stCondLst>
                                        </p:cTn>
                                        <p:tgtEl>
                                          <p:spTgt spid="12"/>
                                        </p:tgtEl>
                                        <p:attrNameLst>
                                          <p:attrName>style.visibility</p:attrName>
                                        </p:attrNameLst>
                                      </p:cBhvr>
                                      <p:to>
                                        <p:strVal val="hidden"/>
                                      </p:to>
                                    </p:set>
                                  </p:childTnLst>
                                </p:cTn>
                              </p:par>
                              <p:par>
                                <p:cTn id="8" presetID="42" presetClass="path" presetSubtype="0" accel="50000" decel="50000" fill="hold" nodeType="withEffect">
                                  <p:stCondLst>
                                    <p:cond delay="1750"/>
                                  </p:stCondLst>
                                  <p:childTnLst>
                                    <p:animMotion origin="layout" path="M -2.91667E-6 -1.11111E-6 L 0.23985 -0.07106 " pathEditMode="relative" rAng="0" ptsTypes="AA">
                                      <p:cBhvr>
                                        <p:cTn id="9" dur="1500" fill="hold"/>
                                        <p:tgtEl>
                                          <p:spTgt spid="14"/>
                                        </p:tgtEl>
                                        <p:attrNameLst>
                                          <p:attrName>ppt_x</p:attrName>
                                          <p:attrName>ppt_y</p:attrName>
                                        </p:attrNameLst>
                                      </p:cBhvr>
                                      <p:rCtr x="11992" y="-3565"/>
                                    </p:animMotion>
                                  </p:childTnLst>
                                </p:cTn>
                              </p:par>
                              <p:par>
                                <p:cTn id="10" presetID="42" presetClass="path" presetSubtype="0" accel="50000" decel="50000" fill="hold" nodeType="withEffect">
                                  <p:stCondLst>
                                    <p:cond delay="1750"/>
                                  </p:stCondLst>
                                  <p:childTnLst>
                                    <p:animMotion origin="layout" path="M 3.95833E-6 -4.44444E-6 L 0.10963 -0.11828 " pathEditMode="relative" rAng="0" ptsTypes="AA">
                                      <p:cBhvr>
                                        <p:cTn id="11" dur="1500" fill="hold"/>
                                        <p:tgtEl>
                                          <p:spTgt spid="27"/>
                                        </p:tgtEl>
                                        <p:attrNameLst>
                                          <p:attrName>ppt_x</p:attrName>
                                          <p:attrName>ppt_y</p:attrName>
                                        </p:attrNameLst>
                                      </p:cBhvr>
                                      <p:rCtr x="5482" y="-5926"/>
                                    </p:animMotion>
                                  </p:childTnLst>
                                </p:cTn>
                              </p:par>
                              <p:par>
                                <p:cTn id="12" presetID="42" presetClass="path" presetSubtype="0" accel="50000" decel="50000" fill="hold" nodeType="withEffect">
                                  <p:stCondLst>
                                    <p:cond delay="1750"/>
                                  </p:stCondLst>
                                  <p:childTnLst>
                                    <p:animMotion origin="layout" path="M -1.25E-6 2.22222E-6 L -0.26328 -0.10972 " pathEditMode="relative" rAng="0" ptsTypes="AA">
                                      <p:cBhvr>
                                        <p:cTn id="13" dur="1500" fill="hold"/>
                                        <p:tgtEl>
                                          <p:spTgt spid="36"/>
                                        </p:tgtEl>
                                        <p:attrNameLst>
                                          <p:attrName>ppt_x</p:attrName>
                                          <p:attrName>ppt_y</p:attrName>
                                        </p:attrNameLst>
                                      </p:cBhvr>
                                      <p:rCtr x="-13164" y="-5486"/>
                                    </p:animMotion>
                                  </p:childTnLst>
                                </p:cTn>
                              </p:par>
                              <p:par>
                                <p:cTn id="14" presetID="42" presetClass="path" presetSubtype="0" accel="50000" decel="50000" fill="hold" nodeType="withEffect">
                                  <p:stCondLst>
                                    <p:cond delay="1750"/>
                                  </p:stCondLst>
                                  <p:childTnLst>
                                    <p:animMotion origin="layout" path="M -4.16667E-6 3.33333E-6 L -0.09453 -0.19931 " pathEditMode="relative" rAng="0" ptsTypes="AA">
                                      <p:cBhvr>
                                        <p:cTn id="15" dur="1500" fill="hold"/>
                                        <p:tgtEl>
                                          <p:spTgt spid="34"/>
                                        </p:tgtEl>
                                        <p:attrNameLst>
                                          <p:attrName>ppt_x</p:attrName>
                                          <p:attrName>ppt_y</p:attrName>
                                        </p:attrNameLst>
                                      </p:cBhvr>
                                      <p:rCtr x="-4727" y="-9977"/>
                                    </p:animMotion>
                                  </p:childTnLst>
                                </p:cTn>
                              </p:par>
                              <p:par>
                                <p:cTn id="16" presetID="10" presetClass="entr" presetSubtype="0" fill="hold" nodeType="withEffect">
                                  <p:stCondLst>
                                    <p:cond delay="27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750"/>
                                        <p:tgtEl>
                                          <p:spTgt spid="18"/>
                                        </p:tgtEl>
                                      </p:cBhvr>
                                    </p:animEffect>
                                  </p:childTnLst>
                                </p:cTn>
                              </p:par>
                              <p:par>
                                <p:cTn id="19" presetID="10" presetClass="entr" presetSubtype="0" fill="hold" nodeType="withEffect">
                                  <p:stCondLst>
                                    <p:cond delay="275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750"/>
                                        <p:tgtEl>
                                          <p:spTgt spid="21"/>
                                        </p:tgtEl>
                                      </p:cBhvr>
                                    </p:animEffect>
                                  </p:childTnLst>
                                </p:cTn>
                              </p:par>
                              <p:par>
                                <p:cTn id="22" presetID="10" presetClass="entr" presetSubtype="0" fill="hold" nodeType="withEffect">
                                  <p:stCondLst>
                                    <p:cond delay="2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750"/>
                                        <p:tgtEl>
                                          <p:spTgt spid="15"/>
                                        </p:tgtEl>
                                      </p:cBhvr>
                                    </p:animEffect>
                                  </p:childTnLst>
                                </p:cTn>
                              </p:par>
                              <p:par>
                                <p:cTn id="25" presetID="10" presetClass="entr" presetSubtype="0" fill="hold" nodeType="withEffect">
                                  <p:stCondLst>
                                    <p:cond delay="275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750"/>
                                        <p:tgtEl>
                                          <p:spTgt spid="2"/>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30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30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5640552"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solidFill>
                    <a:schemeClr val="bg1"/>
                  </a:solidFill>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pic>
        <p:nvPicPr>
          <p:cNvPr id="9" name="parallel_result">
            <a:hlinkClick r:id="" action="ppaction://media"/>
            <a:extLst>
              <a:ext uri="{FF2B5EF4-FFF2-40B4-BE49-F238E27FC236}">
                <a16:creationId xmlns:a16="http://schemas.microsoft.com/office/drawing/2014/main" id="{4B0D8EA9-8C23-1A73-652D-DF7330441F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86367" y="1993817"/>
            <a:ext cx="4508369" cy="4508369"/>
          </a:xfrm>
          <a:prstGeom prst="rect">
            <a:avLst/>
          </a:prstGeom>
        </p:spPr>
      </p:pic>
      <p:sp>
        <p:nvSpPr>
          <p:cNvPr id="13" name="CasellaDiTesto 8">
            <a:extLst>
              <a:ext uri="{FF2B5EF4-FFF2-40B4-BE49-F238E27FC236}">
                <a16:creationId xmlns:a16="http://schemas.microsoft.com/office/drawing/2014/main" id="{86DC7775-4052-02FC-2982-0CD0145C187A}"/>
              </a:ext>
            </a:extLst>
          </p:cNvPr>
          <p:cNvSpPr txBox="1"/>
          <p:nvPr/>
        </p:nvSpPr>
        <p:spPr>
          <a:xfrm>
            <a:off x="3594361" y="1354438"/>
            <a:ext cx="4783652" cy="461665"/>
          </a:xfrm>
          <a:prstGeom prst="rect">
            <a:avLst/>
          </a:prstGeom>
          <a:noFill/>
        </p:spPr>
        <p:txBody>
          <a:bodyPr wrap="square" rtlCol="0">
            <a:spAutoFit/>
          </a:bodyPr>
          <a:lstStyle/>
          <a:p>
            <a:pPr algn="ctr"/>
            <a:r>
              <a:rPr lang="it-IT" sz="2400" b="1" dirty="0">
                <a:solidFill>
                  <a:srgbClr val="0070C0"/>
                </a:solidFill>
              </a:rPr>
              <a:t>3D MODEL FINAL RESULT</a:t>
            </a:r>
          </a:p>
        </p:txBody>
      </p:sp>
    </p:spTree>
    <p:extLst>
      <p:ext uri="{BB962C8B-B14F-4D97-AF65-F5344CB8AC3E}">
        <p14:creationId xmlns:p14="http://schemas.microsoft.com/office/powerpoint/2010/main" val="201081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pic>
        <p:nvPicPr>
          <p:cNvPr id="15" name="Picture 14">
            <a:extLst>
              <a:ext uri="{FF2B5EF4-FFF2-40B4-BE49-F238E27FC236}">
                <a16:creationId xmlns:a16="http://schemas.microsoft.com/office/drawing/2014/main" id="{869212F5-FD43-D5E2-FA16-09D5DA831C4D}"/>
              </a:ext>
            </a:extLst>
          </p:cNvPr>
          <p:cNvPicPr>
            <a:picLocks noChangeAspect="1"/>
          </p:cNvPicPr>
          <p:nvPr/>
        </p:nvPicPr>
        <p:blipFill>
          <a:blip r:embed="rId2"/>
          <a:srcRect/>
          <a:stretch/>
        </p:blipFill>
        <p:spPr>
          <a:xfrm>
            <a:off x="346714" y="2056691"/>
            <a:ext cx="2757572" cy="4315285"/>
          </a:xfrm>
          <a:prstGeom prst="rect">
            <a:avLst/>
          </a:prstGeom>
        </p:spPr>
      </p:pic>
      <p:sp>
        <p:nvSpPr>
          <p:cNvPr id="3" name="CasellaDiTesto 8">
            <a:extLst>
              <a:ext uri="{FF2B5EF4-FFF2-40B4-BE49-F238E27FC236}">
                <a16:creationId xmlns:a16="http://schemas.microsoft.com/office/drawing/2014/main" id="{43205082-249B-A122-F342-B20FF560C140}"/>
              </a:ext>
            </a:extLst>
          </p:cNvPr>
          <p:cNvSpPr txBox="1"/>
          <p:nvPr/>
        </p:nvSpPr>
        <p:spPr>
          <a:xfrm>
            <a:off x="3538567" y="1593361"/>
            <a:ext cx="5113869" cy="461665"/>
          </a:xfrm>
          <a:prstGeom prst="rect">
            <a:avLst/>
          </a:prstGeom>
          <a:noFill/>
        </p:spPr>
        <p:txBody>
          <a:bodyPr wrap="square" rtlCol="0">
            <a:spAutoFit/>
          </a:bodyPr>
          <a:lstStyle/>
          <a:p>
            <a:pPr algn="ctr"/>
            <a:r>
              <a:rPr lang="it-IT" sz="2400" b="1" dirty="0">
                <a:solidFill>
                  <a:srgbClr val="0070C0"/>
                </a:solidFill>
                <a:latin typeface="Helvetica" pitchFamily="2" charset="0"/>
              </a:rPr>
              <a:t>FROM PARALLEL TO ADAPTIVE</a:t>
            </a:r>
          </a:p>
        </p:txBody>
      </p:sp>
      <p:pic>
        <p:nvPicPr>
          <p:cNvPr id="9" name="Picture 8">
            <a:extLst>
              <a:ext uri="{FF2B5EF4-FFF2-40B4-BE49-F238E27FC236}">
                <a16:creationId xmlns:a16="http://schemas.microsoft.com/office/drawing/2014/main" id="{9246618B-1A54-C1E2-513D-378E8B2E0EC0}"/>
              </a:ext>
            </a:extLst>
          </p:cNvPr>
          <p:cNvPicPr>
            <a:picLocks noChangeAspect="1"/>
          </p:cNvPicPr>
          <p:nvPr/>
        </p:nvPicPr>
        <p:blipFill>
          <a:blip r:embed="rId3"/>
          <a:srcRect/>
          <a:stretch/>
        </p:blipFill>
        <p:spPr>
          <a:xfrm>
            <a:off x="9757380" y="1991133"/>
            <a:ext cx="2035569" cy="4480560"/>
          </a:xfrm>
          <a:prstGeom prst="rect">
            <a:avLst/>
          </a:prstGeom>
        </p:spPr>
      </p:pic>
      <p:sp>
        <p:nvSpPr>
          <p:cNvPr id="11" name="CasellaDiTesto 19">
            <a:extLst>
              <a:ext uri="{FF2B5EF4-FFF2-40B4-BE49-F238E27FC236}">
                <a16:creationId xmlns:a16="http://schemas.microsoft.com/office/drawing/2014/main" id="{F624B2A9-11CE-DC5E-6A25-C92FF54CEA9E}"/>
              </a:ext>
            </a:extLst>
          </p:cNvPr>
          <p:cNvSpPr txBox="1"/>
          <p:nvPr/>
        </p:nvSpPr>
        <p:spPr>
          <a:xfrm>
            <a:off x="3134563" y="3140392"/>
            <a:ext cx="5922874" cy="1754326"/>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To switch to the adaptive version of the </a:t>
            </a:r>
            <a:r>
              <a:rPr lang="en-US" dirty="0" err="1">
                <a:latin typeface="Helvetica" panose="020B0604020202020204" pitchFamily="34" charset="0"/>
                <a:cs typeface="Helvetica" panose="020B0604020202020204" pitchFamily="34" charset="0"/>
              </a:rPr>
              <a:t>endeffector</a:t>
            </a:r>
            <a:r>
              <a:rPr lang="en-US" dirty="0">
                <a:latin typeface="Helvetica" panose="020B0604020202020204" pitchFamily="34" charset="0"/>
                <a:cs typeface="Helvetica" panose="020B0604020202020204" pitchFamily="34" charset="0"/>
              </a:rPr>
              <a:t>, one focuses on the phalanges without modifying the remaining parts not in contact with the grasped object. Mobile joints are introduced to form the fingers that can embrace the foreign body, which in turn are anchored to a fixed part and the tip that ends the phalanx.</a:t>
            </a:r>
            <a:endParaRPr lang="it-IT"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88F9AC49-07E8-997E-0F9D-747108F23588}"/>
              </a:ext>
            </a:extLst>
          </p:cNvPr>
          <p:cNvGrpSpPr/>
          <p:nvPr/>
        </p:nvGrpSpPr>
        <p:grpSpPr>
          <a:xfrm>
            <a:off x="3133567" y="4306398"/>
            <a:ext cx="5923870" cy="486720"/>
            <a:chOff x="0" y="573138"/>
            <a:chExt cx="5525729" cy="486720"/>
          </a:xfrm>
          <a:solidFill>
            <a:srgbClr val="002060"/>
          </a:solidFill>
        </p:grpSpPr>
        <p:sp>
          <p:nvSpPr>
            <p:cNvPr id="6" name="Rectangle: Rounded Corners 5">
              <a:extLst>
                <a:ext uri="{FF2B5EF4-FFF2-40B4-BE49-F238E27FC236}">
                  <a16:creationId xmlns:a16="http://schemas.microsoft.com/office/drawing/2014/main" id="{DA077519-06C6-27F6-598D-85DA14E55FF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2" name="Rectangle: Rounded Corners 4">
              <a:extLst>
                <a:ext uri="{FF2B5EF4-FFF2-40B4-BE49-F238E27FC236}">
                  <a16:creationId xmlns:a16="http://schemas.microsoft.com/office/drawing/2014/main" id="{3643696B-070C-599E-1414-E53369B2280D}"/>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Helvetica" pitchFamily="2" charset="0"/>
                </a:rPr>
                <a:t>Greater Flexibility</a:t>
              </a:r>
            </a:p>
          </p:txBody>
        </p:sp>
      </p:grpSp>
      <p:grpSp>
        <p:nvGrpSpPr>
          <p:cNvPr id="14" name="Group 13">
            <a:extLst>
              <a:ext uri="{FF2B5EF4-FFF2-40B4-BE49-F238E27FC236}">
                <a16:creationId xmlns:a16="http://schemas.microsoft.com/office/drawing/2014/main" id="{2850788B-D76A-73CB-6FA7-91FC2278B3B0}"/>
              </a:ext>
            </a:extLst>
          </p:cNvPr>
          <p:cNvGrpSpPr/>
          <p:nvPr/>
        </p:nvGrpSpPr>
        <p:grpSpPr>
          <a:xfrm>
            <a:off x="3159039" y="5019614"/>
            <a:ext cx="5923870" cy="486720"/>
            <a:chOff x="0" y="573138"/>
            <a:chExt cx="5525729" cy="486720"/>
          </a:xfrm>
          <a:solidFill>
            <a:srgbClr val="002060"/>
          </a:solidFill>
        </p:grpSpPr>
        <p:sp>
          <p:nvSpPr>
            <p:cNvPr id="16" name="Rectangle: Rounded Corners 15">
              <a:extLst>
                <a:ext uri="{FF2B5EF4-FFF2-40B4-BE49-F238E27FC236}">
                  <a16:creationId xmlns:a16="http://schemas.microsoft.com/office/drawing/2014/main" id="{18E02A9F-2CC2-3FA4-68A8-E26C72FE0C5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7" name="Rectangle: Rounded Corners 4">
              <a:extLst>
                <a:ext uri="{FF2B5EF4-FFF2-40B4-BE49-F238E27FC236}">
                  <a16:creationId xmlns:a16="http://schemas.microsoft.com/office/drawing/2014/main" id="{F4E458C4-4198-5B62-A9D6-DDC55E534BF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Helvetica" pitchFamily="2" charset="0"/>
                </a:rPr>
                <a:t>Secure Grip</a:t>
              </a:r>
            </a:p>
          </p:txBody>
        </p:sp>
      </p:grpSp>
      <p:grpSp>
        <p:nvGrpSpPr>
          <p:cNvPr id="18" name="Group 17">
            <a:extLst>
              <a:ext uri="{FF2B5EF4-FFF2-40B4-BE49-F238E27FC236}">
                <a16:creationId xmlns:a16="http://schemas.microsoft.com/office/drawing/2014/main" id="{730D9EB3-4B57-0E8B-DCF7-4D2F8B40B685}"/>
              </a:ext>
            </a:extLst>
          </p:cNvPr>
          <p:cNvGrpSpPr/>
          <p:nvPr/>
        </p:nvGrpSpPr>
        <p:grpSpPr>
          <a:xfrm>
            <a:off x="3159039" y="5733679"/>
            <a:ext cx="5923870" cy="486720"/>
            <a:chOff x="0" y="573138"/>
            <a:chExt cx="5525729" cy="486720"/>
          </a:xfrm>
          <a:solidFill>
            <a:srgbClr val="002060"/>
          </a:solidFill>
        </p:grpSpPr>
        <p:sp>
          <p:nvSpPr>
            <p:cNvPr id="19" name="Rectangle: Rounded Corners 18">
              <a:extLst>
                <a:ext uri="{FF2B5EF4-FFF2-40B4-BE49-F238E27FC236}">
                  <a16:creationId xmlns:a16="http://schemas.microsoft.com/office/drawing/2014/main" id="{B488C2AA-0607-98FD-AF06-FC9C7BB4CEC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E8AEBE8C-E28D-A7D8-842B-1D18E5CA092F}"/>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Helvetica" pitchFamily="2" charset="0"/>
                </a:rPr>
                <a:t>Simplicity of Design</a:t>
              </a:r>
            </a:p>
          </p:txBody>
        </p:sp>
      </p:grpSp>
    </p:spTree>
    <p:extLst>
      <p:ext uri="{BB962C8B-B14F-4D97-AF65-F5344CB8AC3E}">
        <p14:creationId xmlns:p14="http://schemas.microsoft.com/office/powerpoint/2010/main" val="1478722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1.85185E-6 L 0 -0.1294 " pathEditMode="relative" rAng="0" ptsTypes="AA">
                                      <p:cBhvr>
                                        <p:cTn id="6" dur="2000" fill="hold"/>
                                        <p:tgtEl>
                                          <p:spTgt spid="11"/>
                                        </p:tgtEl>
                                        <p:attrNameLst>
                                          <p:attrName>ppt_x</p:attrName>
                                          <p:attrName>ppt_y</p:attrName>
                                        </p:attrNameLst>
                                      </p:cBhvr>
                                      <p:rCtr x="0" y="-6481"/>
                                    </p:animMotion>
                                  </p:childTnLst>
                                </p:cTn>
                              </p:par>
                              <p:par>
                                <p:cTn id="7" presetID="10" presetClass="entr" presetSubtype="0" fill="hold" nodeType="withEffect">
                                  <p:stCondLst>
                                    <p:cond delay="25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750"/>
                                        <p:tgtEl>
                                          <p:spTgt spid="2"/>
                                        </p:tgtEl>
                                      </p:cBhvr>
                                    </p:animEffect>
                                  </p:childTnLst>
                                </p:cTn>
                              </p:par>
                              <p:par>
                                <p:cTn id="10" presetID="10" presetClass="entr" presetSubtype="0" fill="hold" nodeType="withEffect">
                                  <p:stCondLst>
                                    <p:cond delay="2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childTnLst>
                                </p:cTn>
                              </p:par>
                              <p:par>
                                <p:cTn id="13" presetID="10" presetClass="entr" presetSubtype="0" fill="hold" nodeType="withEffect">
                                  <p:stCondLst>
                                    <p:cond delay="25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rawing of a machine&#10;&#10;Description automatically generated">
            <a:extLst>
              <a:ext uri="{FF2B5EF4-FFF2-40B4-BE49-F238E27FC236}">
                <a16:creationId xmlns:a16="http://schemas.microsoft.com/office/drawing/2014/main" id="{E930D18B-12D9-CF4B-0111-0969AEFA30AD}"/>
              </a:ext>
            </a:extLst>
          </p:cNvPr>
          <p:cNvPicPr>
            <a:picLocks noChangeAspect="1"/>
          </p:cNvPicPr>
          <p:nvPr/>
        </p:nvPicPr>
        <p:blipFill>
          <a:blip r:embed="rId2"/>
          <a:stretch>
            <a:fillRect/>
          </a:stretch>
        </p:blipFill>
        <p:spPr>
          <a:xfrm>
            <a:off x="596726" y="1487054"/>
            <a:ext cx="2299855" cy="4599709"/>
          </a:xfrm>
          <a:prstGeom prst="rect">
            <a:avLst/>
          </a:prstGeom>
        </p:spPr>
      </p:pic>
      <p:pic>
        <p:nvPicPr>
          <p:cNvPr id="14" name="Picture 13" descr="A screen shot of a diagram&#10;&#10;Description automatically generated">
            <a:extLst>
              <a:ext uri="{FF2B5EF4-FFF2-40B4-BE49-F238E27FC236}">
                <a16:creationId xmlns:a16="http://schemas.microsoft.com/office/drawing/2014/main" id="{821E536A-CB1E-A434-7113-4FDD421FD536}"/>
              </a:ext>
            </a:extLst>
          </p:cNvPr>
          <p:cNvPicPr>
            <a:picLocks noChangeAspect="1"/>
          </p:cNvPicPr>
          <p:nvPr/>
        </p:nvPicPr>
        <p:blipFill rotWithShape="1">
          <a:blip r:embed="rId3"/>
          <a:srcRect l="13438" t="24424"/>
          <a:stretch/>
        </p:blipFill>
        <p:spPr>
          <a:xfrm>
            <a:off x="9372506" y="1644131"/>
            <a:ext cx="2527562" cy="4413511"/>
          </a:xfrm>
          <a:prstGeom prst="rect">
            <a:avLst/>
          </a:prstGeom>
        </p:spPr>
      </p:pic>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3" name="CasellaDiTesto 8">
            <a:extLst>
              <a:ext uri="{FF2B5EF4-FFF2-40B4-BE49-F238E27FC236}">
                <a16:creationId xmlns:a16="http://schemas.microsoft.com/office/drawing/2014/main" id="{43205082-249B-A122-F342-B20FF560C140}"/>
              </a:ext>
            </a:extLst>
          </p:cNvPr>
          <p:cNvSpPr txBox="1"/>
          <p:nvPr/>
        </p:nvSpPr>
        <p:spPr>
          <a:xfrm>
            <a:off x="2589046" y="1586001"/>
            <a:ext cx="7013901" cy="461665"/>
          </a:xfrm>
          <a:prstGeom prst="rect">
            <a:avLst/>
          </a:prstGeom>
          <a:noFill/>
        </p:spPr>
        <p:txBody>
          <a:bodyPr wrap="square" rtlCol="0">
            <a:spAutoFit/>
          </a:bodyPr>
          <a:lstStyle/>
          <a:p>
            <a:pPr algn="ctr"/>
            <a:r>
              <a:rPr lang="en-US" sz="2400" b="1" dirty="0">
                <a:solidFill>
                  <a:srgbClr val="0070C0"/>
                </a:solidFill>
                <a:latin typeface="Helvetica" pitchFamily="2" charset="0"/>
              </a:rPr>
              <a:t>ADAPTIVE PHALANX DEGREES OF FREEDOM</a:t>
            </a:r>
            <a:endParaRPr lang="it-IT" sz="2400" b="1" dirty="0">
              <a:solidFill>
                <a:srgbClr val="0070C0"/>
              </a:solidFill>
              <a:latin typeface="Helvetica" pitchFamily="2" charset="0"/>
            </a:endParaRPr>
          </a:p>
        </p:txBody>
      </p:sp>
      <p:sp>
        <p:nvSpPr>
          <p:cNvPr id="11" name="CasellaDiTesto 19">
            <a:extLst>
              <a:ext uri="{FF2B5EF4-FFF2-40B4-BE49-F238E27FC236}">
                <a16:creationId xmlns:a16="http://schemas.microsoft.com/office/drawing/2014/main" id="{F624B2A9-11CE-DC5E-6A25-C92FF54CEA9E}"/>
              </a:ext>
            </a:extLst>
          </p:cNvPr>
          <p:cNvSpPr txBox="1"/>
          <p:nvPr/>
        </p:nvSpPr>
        <p:spPr>
          <a:xfrm>
            <a:off x="2896581" y="2722640"/>
            <a:ext cx="6398837" cy="1754326"/>
          </a:xfrm>
          <a:prstGeom prst="rect">
            <a:avLst/>
          </a:prstGeom>
          <a:noFill/>
        </p:spPr>
        <p:txBody>
          <a:bodyPr wrap="square" rtlCol="0">
            <a:spAutoFit/>
          </a:bodyPr>
          <a:lstStyle/>
          <a:p>
            <a:pPr algn="ctr"/>
            <a:r>
              <a:rPr lang="en-US" sz="1800" b="0" i="0" dirty="0">
                <a:solidFill>
                  <a:srgbClr val="000000"/>
                </a:solidFill>
                <a:effectLst/>
                <a:latin typeface="Helvetica" panose="020B0604020202020204" pitchFamily="34" charset="0"/>
                <a:cs typeface="Helvetica" panose="020B0604020202020204" pitchFamily="34" charset="0"/>
              </a:rPr>
              <a:t>On the left, a technical side view of the adaptive phalanx is shown, while on the right, a simplified schematic representation facilitates the calculation of its degrees of freedom. The phalanx is equipped with 4 revolute joints and consists of 3 bodies. Therefore, the degrees of freedom of the phalanx are:</a:t>
            </a:r>
            <a:r>
              <a:rPr lang="en-US" dirty="0">
                <a:latin typeface="Helvetica" panose="020B0604020202020204" pitchFamily="34" charset="0"/>
                <a:cs typeface="Helvetica" panose="020B0604020202020204" pitchFamily="34" charset="0"/>
              </a:rPr>
              <a:t> </a:t>
            </a:r>
            <a:endParaRPr lang="it-IT"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0A0EDD67-5944-9E63-5D84-B9747049BC0A}"/>
                  </a:ext>
                </a:extLst>
              </p:cNvPr>
              <p:cNvSpPr txBox="1"/>
              <p:nvPr/>
            </p:nvSpPr>
            <p:spPr>
              <a:xfrm>
                <a:off x="3181563" y="4779746"/>
                <a:ext cx="5828869" cy="778931"/>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it-IT" b="0" i="1" smtClean="0">
                          <a:latin typeface="Cambria Math" panose="02040503050406030204" pitchFamily="18" charset="0"/>
                        </a:rPr>
                        <m:t>𝑑𝑜𝑓</m:t>
                      </m:r>
                      <m:r>
                        <a:rPr lang="it-IT" b="0" i="1" smtClean="0">
                          <a:latin typeface="Cambria Math" panose="02040503050406030204" pitchFamily="18" charset="0"/>
                        </a:rPr>
                        <m:t>=</m:t>
                      </m:r>
                      <m:r>
                        <a:rPr lang="it-IT" b="0" i="1" smtClean="0">
                          <a:latin typeface="Cambria Math" panose="02040503050406030204" pitchFamily="18" charset="0"/>
                        </a:rPr>
                        <m:t>𝑚</m:t>
                      </m:r>
                      <m:d>
                        <m:dPr>
                          <m:ctrlPr>
                            <a:rPr lang="it-IT" b="0" i="1" smtClean="0">
                              <a:latin typeface="Cambria Math" panose="02040503050406030204" pitchFamily="18" charset="0"/>
                            </a:rPr>
                          </m:ctrlPr>
                        </m:dPr>
                        <m:e>
                          <m:r>
                            <a:rPr lang="it-IT" b="0" i="1" smtClean="0">
                              <a:latin typeface="Cambria Math" panose="02040503050406030204" pitchFamily="18" charset="0"/>
                            </a:rPr>
                            <m:t>𝑁</m:t>
                          </m:r>
                          <m:r>
                            <a:rPr lang="it-IT" b="0" i="1" smtClean="0">
                              <a:latin typeface="Cambria Math" panose="02040503050406030204" pitchFamily="18" charset="0"/>
                            </a:rPr>
                            <m:t>−1−</m:t>
                          </m:r>
                          <m:r>
                            <a:rPr lang="it-IT" b="0" i="1" smtClean="0">
                              <a:latin typeface="Cambria Math" panose="02040503050406030204" pitchFamily="18" charset="0"/>
                            </a:rPr>
                            <m:t>𝐽</m:t>
                          </m:r>
                        </m:e>
                      </m:d>
                      <m:r>
                        <a:rPr lang="it-IT" b="0" i="1" smtClean="0">
                          <a:latin typeface="Cambria Math" panose="02040503050406030204" pitchFamily="18" charset="0"/>
                        </a:rPr>
                        <m:t>+</m:t>
                      </m:r>
                      <m:nary>
                        <m:naryPr>
                          <m:chr m:val="∑"/>
                          <m:ctrlPr>
                            <a:rPr lang="pt-BR" b="0" i="1" smtClean="0">
                              <a:latin typeface="Cambria Math" panose="02040503050406030204" pitchFamily="18" charset="0"/>
                            </a:rPr>
                          </m:ctrlPr>
                        </m:naryPr>
                        <m:sub>
                          <m:r>
                            <a:rPr lang="it-IT" b="0" i="1" smtClean="0">
                              <a:latin typeface="Cambria Math" panose="02040503050406030204" pitchFamily="18" charset="0"/>
                            </a:rPr>
                            <m:t>𝑖</m:t>
                          </m:r>
                          <m:r>
                            <a:rPr lang="pt-BR" b="0" i="1" smtClean="0">
                              <a:latin typeface="Cambria Math" panose="02040503050406030204" pitchFamily="18" charset="0"/>
                            </a:rPr>
                            <m:t>=</m:t>
                          </m:r>
                          <m:r>
                            <a:rPr lang="it-IT" b="0" i="1" smtClean="0">
                              <a:latin typeface="Cambria Math" panose="02040503050406030204" pitchFamily="18" charset="0"/>
                            </a:rPr>
                            <m:t>1</m:t>
                          </m:r>
                        </m:sub>
                        <m:sup>
                          <m:r>
                            <a:rPr lang="it-IT" b="0" i="1" smtClean="0">
                              <a:latin typeface="Cambria Math" panose="02040503050406030204" pitchFamily="18" charset="0"/>
                            </a:rPr>
                            <m:t>𝐽</m:t>
                          </m:r>
                        </m:sup>
                        <m:e>
                          <m:sSub>
                            <m:sSubPr>
                              <m:ctrlPr>
                                <a:rPr lang="pt-BR" b="0" i="1" smtClean="0">
                                  <a:latin typeface="Cambria Math" panose="02040503050406030204" pitchFamily="18" charset="0"/>
                                </a:rPr>
                              </m:ctrlPr>
                            </m:sSubPr>
                            <m:e>
                              <m:r>
                                <a:rPr lang="it-IT" b="0" i="1" smtClean="0">
                                  <a:latin typeface="Cambria Math" panose="02040503050406030204" pitchFamily="18" charset="0"/>
                                </a:rPr>
                                <m:t>𝑓</m:t>
                              </m:r>
                            </m:e>
                            <m:sub>
                              <m:r>
                                <a:rPr lang="it-IT" b="0" i="1" smtClean="0">
                                  <a:latin typeface="Cambria Math" panose="02040503050406030204" pitchFamily="18" charset="0"/>
                                </a:rPr>
                                <m:t>𝑖</m:t>
                              </m:r>
                            </m:sub>
                          </m:sSub>
                          <m:r>
                            <a:rPr lang="it-IT" b="0" i="1" smtClean="0">
                              <a:latin typeface="Cambria Math" panose="02040503050406030204" pitchFamily="18" charset="0"/>
                            </a:rPr>
                            <m:t> =3</m:t>
                          </m:r>
                          <m:d>
                            <m:dPr>
                              <m:ctrlPr>
                                <a:rPr lang="it-IT" b="0" i="1" smtClean="0">
                                  <a:latin typeface="Cambria Math" panose="02040503050406030204" pitchFamily="18" charset="0"/>
                                </a:rPr>
                              </m:ctrlPr>
                            </m:dPr>
                            <m:e>
                              <m:r>
                                <a:rPr lang="it-IT" b="0" i="1" smtClean="0">
                                  <a:latin typeface="Cambria Math" panose="02040503050406030204" pitchFamily="18" charset="0"/>
                                </a:rPr>
                                <m:t>4−1−4</m:t>
                              </m:r>
                            </m:e>
                          </m:d>
                          <m:r>
                            <a:rPr lang="it-IT" b="0" i="1" smtClean="0">
                              <a:latin typeface="Cambria Math" panose="02040503050406030204" pitchFamily="18" charset="0"/>
                            </a:rPr>
                            <m:t>+4=1 </m:t>
                          </m:r>
                        </m:e>
                      </m:nary>
                    </m:oMath>
                  </m:oMathPara>
                </a14:m>
                <a:endParaRPr lang="it-IT" dirty="0"/>
              </a:p>
            </p:txBody>
          </p:sp>
        </mc:Choice>
        <mc:Fallback xmlns="">
          <p:sp>
            <p:nvSpPr>
              <p:cNvPr id="2" name="CasellaDiTesto 1">
                <a:extLst>
                  <a:ext uri="{FF2B5EF4-FFF2-40B4-BE49-F238E27FC236}">
                    <a16:creationId xmlns:a16="http://schemas.microsoft.com/office/drawing/2014/main" id="{0A0EDD67-5944-9E63-5D84-B9747049BC0A}"/>
                  </a:ext>
                </a:extLst>
              </p:cNvPr>
              <p:cNvSpPr txBox="1">
                <a:spLocks noRot="1" noChangeAspect="1" noMove="1" noResize="1" noEditPoints="1" noAdjustHandles="1" noChangeArrowheads="1" noChangeShapeType="1" noTextEdit="1"/>
              </p:cNvSpPr>
              <p:nvPr/>
            </p:nvSpPr>
            <p:spPr>
              <a:xfrm>
                <a:off x="3181563" y="4779746"/>
                <a:ext cx="5828869" cy="778931"/>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929275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5640552"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solidFill>
                    <a:schemeClr val="bg1"/>
                  </a:solidFill>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oup 14">
            <a:extLst>
              <a:ext uri="{FF2B5EF4-FFF2-40B4-BE49-F238E27FC236}">
                <a16:creationId xmlns:a16="http://schemas.microsoft.com/office/drawing/2014/main" id="{1993204B-8AF3-2195-BA7D-2D02FA4B8064}"/>
              </a:ext>
            </a:extLst>
          </p:cNvPr>
          <p:cNvGrpSpPr/>
          <p:nvPr/>
        </p:nvGrpSpPr>
        <p:grpSpPr>
          <a:xfrm>
            <a:off x="7985313" y="4248162"/>
            <a:ext cx="3265627" cy="486720"/>
            <a:chOff x="0" y="573138"/>
            <a:chExt cx="5525729" cy="486720"/>
          </a:xfrm>
          <a:solidFill>
            <a:srgbClr val="002060"/>
          </a:solidFill>
        </p:grpSpPr>
        <p:sp>
          <p:nvSpPr>
            <p:cNvPr id="16" name="Rectangle: Rounded Corners 15">
              <a:extLst>
                <a:ext uri="{FF2B5EF4-FFF2-40B4-BE49-F238E27FC236}">
                  <a16:creationId xmlns:a16="http://schemas.microsoft.com/office/drawing/2014/main" id="{ED64D742-B66F-1505-2817-F57B39386C1A}"/>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7" name="Rectangle: Rounded Corners 4">
              <a:extLst>
                <a:ext uri="{FF2B5EF4-FFF2-40B4-BE49-F238E27FC236}">
                  <a16:creationId xmlns:a16="http://schemas.microsoft.com/office/drawing/2014/main" id="{5E0DA3B9-6018-7385-0030-0AA82BB13B63}"/>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Final gripper</a:t>
              </a:r>
              <a:endParaRPr lang="en-US" sz="1800" kern="1200" dirty="0">
                <a:latin typeface="Helvetica" pitchFamily="2" charset="0"/>
              </a:endParaRPr>
            </a:p>
          </p:txBody>
        </p:sp>
      </p:grpSp>
      <p:grpSp>
        <p:nvGrpSpPr>
          <p:cNvPr id="18" name="Group 17">
            <a:extLst>
              <a:ext uri="{FF2B5EF4-FFF2-40B4-BE49-F238E27FC236}">
                <a16:creationId xmlns:a16="http://schemas.microsoft.com/office/drawing/2014/main" id="{D29175B2-7E71-659F-DC27-85FAF8272EF3}"/>
              </a:ext>
            </a:extLst>
          </p:cNvPr>
          <p:cNvGrpSpPr/>
          <p:nvPr/>
        </p:nvGrpSpPr>
        <p:grpSpPr>
          <a:xfrm>
            <a:off x="713179" y="4248162"/>
            <a:ext cx="3265627" cy="486720"/>
            <a:chOff x="0" y="573138"/>
            <a:chExt cx="5525729" cy="486720"/>
          </a:xfrm>
          <a:solidFill>
            <a:srgbClr val="002060"/>
          </a:solidFill>
        </p:grpSpPr>
        <p:sp>
          <p:nvSpPr>
            <p:cNvPr id="19" name="Rectangle: Rounded Corners 18">
              <a:extLst>
                <a:ext uri="{FF2B5EF4-FFF2-40B4-BE49-F238E27FC236}">
                  <a16:creationId xmlns:a16="http://schemas.microsoft.com/office/drawing/2014/main" id="{6F9D956D-56AD-3F38-827D-9B364F1405AE}"/>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484CB08D-C762-6A3C-C5CC-0A9D790DACB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Helvetica" pitchFamily="2" charset="0"/>
                </a:rPr>
                <a:t>Fixed gripper stand</a:t>
              </a:r>
            </a:p>
          </p:txBody>
        </p:sp>
      </p:grpSp>
      <p:grpSp>
        <p:nvGrpSpPr>
          <p:cNvPr id="21" name="Group 20">
            <a:extLst>
              <a:ext uri="{FF2B5EF4-FFF2-40B4-BE49-F238E27FC236}">
                <a16:creationId xmlns:a16="http://schemas.microsoft.com/office/drawing/2014/main" id="{7D98ED4A-D620-60B2-A8B0-99C4E7B620DF}"/>
              </a:ext>
            </a:extLst>
          </p:cNvPr>
          <p:cNvGrpSpPr/>
          <p:nvPr/>
        </p:nvGrpSpPr>
        <p:grpSpPr>
          <a:xfrm>
            <a:off x="4349246" y="4248162"/>
            <a:ext cx="3265627" cy="486720"/>
            <a:chOff x="0" y="573138"/>
            <a:chExt cx="5525729" cy="486720"/>
          </a:xfrm>
          <a:solidFill>
            <a:srgbClr val="002060"/>
          </a:solidFill>
        </p:grpSpPr>
        <p:sp>
          <p:nvSpPr>
            <p:cNvPr id="23" name="Rectangle: Rounded Corners 22">
              <a:extLst>
                <a:ext uri="{FF2B5EF4-FFF2-40B4-BE49-F238E27FC236}">
                  <a16:creationId xmlns:a16="http://schemas.microsoft.com/office/drawing/2014/main" id="{D803B6F9-F0A8-717F-7BDB-17D4E48112DE}"/>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4" name="Rectangle: Rounded Corners 4">
              <a:extLst>
                <a:ext uri="{FF2B5EF4-FFF2-40B4-BE49-F238E27FC236}">
                  <a16:creationId xmlns:a16="http://schemas.microsoft.com/office/drawing/2014/main" id="{C260C548-29A0-31B5-385C-8255CAF27504}"/>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M</a:t>
              </a:r>
              <a:r>
                <a:rPr lang="en-US" sz="1800" kern="1200" dirty="0">
                  <a:latin typeface="Helvetica" pitchFamily="2" charset="0"/>
                </a:rPr>
                <a:t>oveable joints</a:t>
              </a:r>
            </a:p>
          </p:txBody>
        </p:sp>
      </p:grpSp>
      <p:pic>
        <p:nvPicPr>
          <p:cNvPr id="26" name="Picture 25">
            <a:extLst>
              <a:ext uri="{FF2B5EF4-FFF2-40B4-BE49-F238E27FC236}">
                <a16:creationId xmlns:a16="http://schemas.microsoft.com/office/drawing/2014/main" id="{FB56A5B4-8186-CD00-1FA4-7169EBE1FF91}"/>
              </a:ext>
            </a:extLst>
          </p:cNvPr>
          <p:cNvPicPr>
            <a:picLocks noChangeAspect="1"/>
          </p:cNvPicPr>
          <p:nvPr/>
        </p:nvPicPr>
        <p:blipFill>
          <a:blip r:embed="rId2"/>
          <a:stretch>
            <a:fillRect/>
          </a:stretch>
        </p:blipFill>
        <p:spPr>
          <a:xfrm>
            <a:off x="4703899" y="1749239"/>
            <a:ext cx="1591291" cy="2386937"/>
          </a:xfrm>
          <a:prstGeom prst="rect">
            <a:avLst/>
          </a:prstGeom>
        </p:spPr>
      </p:pic>
      <p:pic>
        <p:nvPicPr>
          <p:cNvPr id="28" name="Picture 27">
            <a:extLst>
              <a:ext uri="{FF2B5EF4-FFF2-40B4-BE49-F238E27FC236}">
                <a16:creationId xmlns:a16="http://schemas.microsoft.com/office/drawing/2014/main" id="{E933AB3E-EB4D-5ABC-537D-3D64D701A1B0}"/>
              </a:ext>
            </a:extLst>
          </p:cNvPr>
          <p:cNvPicPr>
            <a:picLocks noChangeAspect="1"/>
          </p:cNvPicPr>
          <p:nvPr/>
        </p:nvPicPr>
        <p:blipFill>
          <a:blip r:embed="rId3"/>
          <a:stretch>
            <a:fillRect/>
          </a:stretch>
        </p:blipFill>
        <p:spPr>
          <a:xfrm>
            <a:off x="5351359" y="982668"/>
            <a:ext cx="2355535" cy="1820186"/>
          </a:xfrm>
          <a:prstGeom prst="rect">
            <a:avLst/>
          </a:prstGeom>
        </p:spPr>
      </p:pic>
      <p:pic>
        <p:nvPicPr>
          <p:cNvPr id="30" name="Picture 29">
            <a:extLst>
              <a:ext uri="{FF2B5EF4-FFF2-40B4-BE49-F238E27FC236}">
                <a16:creationId xmlns:a16="http://schemas.microsoft.com/office/drawing/2014/main" id="{E184A7EE-0235-A99C-8023-AD8807E76928}"/>
              </a:ext>
            </a:extLst>
          </p:cNvPr>
          <p:cNvPicPr>
            <a:picLocks noChangeAspect="1"/>
          </p:cNvPicPr>
          <p:nvPr/>
        </p:nvPicPr>
        <p:blipFill>
          <a:blip r:embed="rId4"/>
          <a:stretch>
            <a:fillRect/>
          </a:stretch>
        </p:blipFill>
        <p:spPr>
          <a:xfrm>
            <a:off x="5242493" y="1978817"/>
            <a:ext cx="1381316" cy="1820186"/>
          </a:xfrm>
          <a:prstGeom prst="rect">
            <a:avLst/>
          </a:prstGeom>
        </p:spPr>
      </p:pic>
      <p:sp>
        <p:nvSpPr>
          <p:cNvPr id="31" name="CasellaDiTesto 19">
            <a:extLst>
              <a:ext uri="{FF2B5EF4-FFF2-40B4-BE49-F238E27FC236}">
                <a16:creationId xmlns:a16="http://schemas.microsoft.com/office/drawing/2014/main" id="{5BCCDF2E-C6BC-E9E6-9B99-66D67FA30548}"/>
              </a:ext>
            </a:extLst>
          </p:cNvPr>
          <p:cNvSpPr txBox="1"/>
          <p:nvPr/>
        </p:nvSpPr>
        <p:spPr>
          <a:xfrm>
            <a:off x="727220" y="4882507"/>
            <a:ext cx="3237544" cy="1754326"/>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It is the central support for the phalanx, provides the same connection to the remaining parts of the end-effector that had the parallel and has a peg for the spring</a:t>
            </a:r>
            <a:endParaRPr lang="it-IT" dirty="0">
              <a:latin typeface="Helvetica" panose="020B0604020202020204" pitchFamily="34" charset="0"/>
              <a:cs typeface="Helvetica" panose="020B0604020202020204" pitchFamily="34" charset="0"/>
            </a:endParaRPr>
          </a:p>
        </p:txBody>
      </p:sp>
      <p:sp>
        <p:nvSpPr>
          <p:cNvPr id="32" name="CasellaDiTesto 19">
            <a:extLst>
              <a:ext uri="{FF2B5EF4-FFF2-40B4-BE49-F238E27FC236}">
                <a16:creationId xmlns:a16="http://schemas.microsoft.com/office/drawing/2014/main" id="{200B51AA-13EF-C287-7F61-D1C109AE0326}"/>
              </a:ext>
            </a:extLst>
          </p:cNvPr>
          <p:cNvSpPr txBox="1"/>
          <p:nvPr/>
        </p:nvSpPr>
        <p:spPr>
          <a:xfrm>
            <a:off x="4349246" y="4882507"/>
            <a:ext cx="3237544" cy="1477328"/>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The component is designed to take advantage of redundancy. The clappers prevent rotation in the reverse direction</a:t>
            </a:r>
            <a:endParaRPr lang="it-IT" dirty="0">
              <a:latin typeface="Helvetica" panose="020B0604020202020204" pitchFamily="34" charset="0"/>
              <a:cs typeface="Helvetica" panose="020B0604020202020204" pitchFamily="34" charset="0"/>
            </a:endParaRPr>
          </a:p>
        </p:txBody>
      </p:sp>
      <p:sp>
        <p:nvSpPr>
          <p:cNvPr id="33" name="CasellaDiTesto 19">
            <a:extLst>
              <a:ext uri="{FF2B5EF4-FFF2-40B4-BE49-F238E27FC236}">
                <a16:creationId xmlns:a16="http://schemas.microsoft.com/office/drawing/2014/main" id="{F26CEADE-BD07-5FC5-680B-38C756556C94}"/>
              </a:ext>
            </a:extLst>
          </p:cNvPr>
          <p:cNvSpPr txBox="1"/>
          <p:nvPr/>
        </p:nvSpPr>
        <p:spPr>
          <a:xfrm>
            <a:off x="7985313" y="4882507"/>
            <a:ext cx="3237544" cy="1200329"/>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Provides the hook for the other end of the spring that allows the return of the initial conditions</a:t>
            </a:r>
            <a:endParaRPr lang="it-IT"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41844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750"/>
                                  </p:stCondLst>
                                  <p:childTnLst>
                                    <p:animMotion origin="layout" path="M 3.125E-6 4.07407E-6 L 0.25312 0.13287 " pathEditMode="relative" rAng="0" ptsTypes="AA">
                                      <p:cBhvr>
                                        <p:cTn id="6" dur="2000" fill="hold"/>
                                        <p:tgtEl>
                                          <p:spTgt spid="28"/>
                                        </p:tgtEl>
                                        <p:attrNameLst>
                                          <p:attrName>ppt_x</p:attrName>
                                          <p:attrName>ppt_y</p:attrName>
                                        </p:attrNameLst>
                                      </p:cBhvr>
                                      <p:rCtr x="12656" y="6644"/>
                                    </p:animMotion>
                                  </p:childTnLst>
                                </p:cTn>
                              </p:par>
                              <p:par>
                                <p:cTn id="7" presetID="42" presetClass="path" presetSubtype="0" accel="50000" decel="50000" fill="hold" nodeType="withEffect">
                                  <p:stCondLst>
                                    <p:cond delay="750"/>
                                  </p:stCondLst>
                                  <p:childTnLst>
                                    <p:animMotion origin="layout" path="M -1.66667E-6 4.81481E-6 L -0.24935 -0.04167 " pathEditMode="relative" rAng="0" ptsTypes="AA">
                                      <p:cBhvr>
                                        <p:cTn id="8" dur="2000" fill="hold"/>
                                        <p:tgtEl>
                                          <p:spTgt spid="26"/>
                                        </p:tgtEl>
                                        <p:attrNameLst>
                                          <p:attrName>ppt_x</p:attrName>
                                          <p:attrName>ppt_y</p:attrName>
                                        </p:attrNameLst>
                                      </p:cBhvr>
                                      <p:rCtr x="-12474" y="-2083"/>
                                    </p:animMotion>
                                  </p:childTnLst>
                                </p:cTn>
                              </p:par>
                              <p:par>
                                <p:cTn id="9" presetID="42" presetClass="path" presetSubtype="0" accel="50000" decel="50000" fill="hold" nodeType="withEffect">
                                  <p:stCondLst>
                                    <p:cond delay="750"/>
                                  </p:stCondLst>
                                  <p:childTnLst>
                                    <p:animMotion origin="layout" path="M 1.45833E-6 -4.81481E-6 L 4.375E-6 2.22222E-6 " pathEditMode="relative" rAng="0" ptsTypes="AA">
                                      <p:cBhvr>
                                        <p:cTn id="10" dur="2000" fill="hold"/>
                                        <p:tgtEl>
                                          <p:spTgt spid="30"/>
                                        </p:tgtEl>
                                        <p:attrNameLst>
                                          <p:attrName>ppt_x</p:attrName>
                                          <p:attrName>ppt_y</p:attrName>
                                        </p:attrNameLst>
                                      </p:cBhvr>
                                      <p:rCtr x="221" y="-1551"/>
                                    </p:animMotion>
                                  </p:childTnLst>
                                </p:cTn>
                              </p:par>
                              <p:par>
                                <p:cTn id="11" presetID="10" presetClass="entr" presetSubtype="0" fill="hold" nodeType="withEffect">
                                  <p:stCondLst>
                                    <p:cond delay="25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750"/>
                                        <p:tgtEl>
                                          <p:spTgt spid="18"/>
                                        </p:tgtEl>
                                      </p:cBhvr>
                                    </p:animEffect>
                                  </p:childTnLst>
                                </p:cTn>
                              </p:par>
                              <p:par>
                                <p:cTn id="14" presetID="10" presetClass="entr" presetSubtype="0" fill="hold" nodeType="withEffect">
                                  <p:stCondLst>
                                    <p:cond delay="2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750"/>
                                        <p:tgtEl>
                                          <p:spTgt spid="21"/>
                                        </p:tgtEl>
                                      </p:cBhvr>
                                    </p:animEffect>
                                  </p:childTnLst>
                                </p:cTn>
                              </p:par>
                              <p:par>
                                <p:cTn id="17" presetID="10" presetClass="entr" presetSubtype="0" fill="hold" nodeType="withEffect">
                                  <p:stCondLst>
                                    <p:cond delay="25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750"/>
                                        <p:tgtEl>
                                          <p:spTgt spid="15"/>
                                        </p:tgtEl>
                                      </p:cBhvr>
                                    </p:animEffect>
                                  </p:childTnLst>
                                </p:cTn>
                              </p:par>
                              <p:par>
                                <p:cTn id="20" presetID="10" presetClass="entr" presetSubtype="0" fill="hold" grpId="0" nodeType="withEffect">
                                  <p:stCondLst>
                                    <p:cond delay="27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275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275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5640552"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solidFill>
                    <a:schemeClr val="bg1"/>
                  </a:solidFill>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3" name="CasellaDiTesto 8">
            <a:extLst>
              <a:ext uri="{FF2B5EF4-FFF2-40B4-BE49-F238E27FC236}">
                <a16:creationId xmlns:a16="http://schemas.microsoft.com/office/drawing/2014/main" id="{86DC7775-4052-02FC-2982-0CD0145C187A}"/>
              </a:ext>
            </a:extLst>
          </p:cNvPr>
          <p:cNvSpPr txBox="1"/>
          <p:nvPr/>
        </p:nvSpPr>
        <p:spPr>
          <a:xfrm>
            <a:off x="3594361" y="1354438"/>
            <a:ext cx="4783652" cy="461665"/>
          </a:xfrm>
          <a:prstGeom prst="rect">
            <a:avLst/>
          </a:prstGeom>
          <a:noFill/>
        </p:spPr>
        <p:txBody>
          <a:bodyPr wrap="square" rtlCol="0">
            <a:spAutoFit/>
          </a:bodyPr>
          <a:lstStyle/>
          <a:p>
            <a:pPr algn="ctr"/>
            <a:r>
              <a:rPr lang="it-IT" sz="2400" b="1" dirty="0">
                <a:solidFill>
                  <a:srgbClr val="0070C0"/>
                </a:solidFill>
                <a:latin typeface="Helvetica" pitchFamily="2" charset="0"/>
              </a:rPr>
              <a:t>3D MODEL FINAL RESULT</a:t>
            </a:r>
          </a:p>
        </p:txBody>
      </p:sp>
      <p:pic>
        <p:nvPicPr>
          <p:cNvPr id="3" name="Untitled">
            <a:hlinkClick r:id="" action="ppaction://media"/>
            <a:extLst>
              <a:ext uri="{FF2B5EF4-FFF2-40B4-BE49-F238E27FC236}">
                <a16:creationId xmlns:a16="http://schemas.microsoft.com/office/drawing/2014/main" id="{C0FD9074-93B0-4633-A506-2A8C504A54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50698" y="2211633"/>
            <a:ext cx="6070978" cy="3414925"/>
          </a:xfrm>
          <a:prstGeom prst="rect">
            <a:avLst/>
          </a:prstGeom>
        </p:spPr>
      </p:pic>
    </p:spTree>
    <p:extLst>
      <p:ext uri="{BB962C8B-B14F-4D97-AF65-F5344CB8AC3E}">
        <p14:creationId xmlns:p14="http://schemas.microsoft.com/office/powerpoint/2010/main" val="284627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cerniera, lucchetto/serratura&#10;&#10;Descrizione generata automaticamente">
            <a:extLst>
              <a:ext uri="{FF2B5EF4-FFF2-40B4-BE49-F238E27FC236}">
                <a16:creationId xmlns:a16="http://schemas.microsoft.com/office/drawing/2014/main" id="{B968372C-6D48-DCF4-5481-436597E8AD9B}"/>
              </a:ext>
            </a:extLst>
          </p:cNvPr>
          <p:cNvPicPr>
            <a:picLocks noChangeAspect="1"/>
          </p:cNvPicPr>
          <p:nvPr/>
        </p:nvPicPr>
        <p:blipFill>
          <a:blip r:embed="rId2"/>
          <a:stretch>
            <a:fillRect/>
          </a:stretch>
        </p:blipFill>
        <p:spPr>
          <a:xfrm>
            <a:off x="501359" y="1818858"/>
            <a:ext cx="2999766" cy="4909930"/>
          </a:xfrm>
          <a:prstGeom prst="rect">
            <a:avLst/>
          </a:prstGeom>
        </p:spPr>
      </p:pic>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RUBBER PADS</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3421612" y="3535159"/>
            <a:ext cx="7266039" cy="1477328"/>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In the experimental phase rubber pads were used. Their function is to connect the 2 upper phalanges and the 2 lower phalanges.</a:t>
            </a:r>
          </a:p>
          <a:p>
            <a:pPr algn="just"/>
            <a:r>
              <a:rPr lang="en-US" dirty="0">
                <a:latin typeface="Helvetica" panose="020B0604020202020204" pitchFamily="34" charset="0"/>
                <a:cs typeface="Helvetica" panose="020B0604020202020204" pitchFamily="34" charset="0"/>
              </a:rPr>
              <a:t>This allows for fewer contact points between the ball and gripper, making the simulation less computationally demanding and allowing more stable plot plots.</a:t>
            </a:r>
            <a:endParaRPr lang="it-IT"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858077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9B606FD-8F76-A7E1-7657-2057DCB69430}"/>
              </a:ext>
            </a:extLst>
          </p:cNvPr>
          <p:cNvSpPr txBox="1"/>
          <p:nvPr/>
        </p:nvSpPr>
        <p:spPr>
          <a:xfrm>
            <a:off x="4949952" y="426720"/>
            <a:ext cx="2292096" cy="523220"/>
          </a:xfrm>
          <a:prstGeom prst="rect">
            <a:avLst/>
          </a:prstGeom>
          <a:noFill/>
        </p:spPr>
        <p:txBody>
          <a:bodyPr wrap="square" rtlCol="0">
            <a:spAutoFit/>
          </a:bodyPr>
          <a:lstStyle/>
          <a:p>
            <a:pPr algn="ctr"/>
            <a:r>
              <a:rPr lang="it-IT" sz="2800" b="1" dirty="0">
                <a:latin typeface="Helvetica" pitchFamily="2" charset="0"/>
              </a:rPr>
              <a:t>OVERVIEW</a:t>
            </a:r>
          </a:p>
        </p:txBody>
      </p:sp>
      <p:grpSp>
        <p:nvGrpSpPr>
          <p:cNvPr id="12" name="Gruppo 11">
            <a:extLst>
              <a:ext uri="{FF2B5EF4-FFF2-40B4-BE49-F238E27FC236}">
                <a16:creationId xmlns:a16="http://schemas.microsoft.com/office/drawing/2014/main" id="{462814AD-FBAC-F2DB-4731-9D48B54A6EAB}"/>
              </a:ext>
            </a:extLst>
          </p:cNvPr>
          <p:cNvGrpSpPr/>
          <p:nvPr/>
        </p:nvGrpSpPr>
        <p:grpSpPr>
          <a:xfrm>
            <a:off x="-21994" y="1902908"/>
            <a:ext cx="2801592" cy="2488945"/>
            <a:chOff x="1384488" y="1063151"/>
            <a:chExt cx="2801592" cy="2488945"/>
          </a:xfrm>
        </p:grpSpPr>
        <p:sp>
          <p:nvSpPr>
            <p:cNvPr id="3" name="Arco 2">
              <a:extLst>
                <a:ext uri="{FF2B5EF4-FFF2-40B4-BE49-F238E27FC236}">
                  <a16:creationId xmlns:a16="http://schemas.microsoft.com/office/drawing/2014/main" id="{768BD3B7-4A55-35ED-3C12-B80D75743628}"/>
                </a:ext>
              </a:extLst>
            </p:cNvPr>
            <p:cNvSpPr/>
            <p:nvPr/>
          </p:nvSpPr>
          <p:spPr>
            <a:xfrm>
              <a:off x="2926080" y="2292096"/>
              <a:ext cx="1260000" cy="1260000"/>
            </a:xfrm>
            <a:prstGeom prst="arc">
              <a:avLst>
                <a:gd name="adj1" fmla="val 16200000"/>
                <a:gd name="adj2" fmla="val 10821418"/>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dirty="0"/>
            </a:p>
          </p:txBody>
        </p:sp>
        <p:cxnSp>
          <p:nvCxnSpPr>
            <p:cNvPr id="5" name="Connettore 1 4">
              <a:extLst>
                <a:ext uri="{FF2B5EF4-FFF2-40B4-BE49-F238E27FC236}">
                  <a16:creationId xmlns:a16="http://schemas.microsoft.com/office/drawing/2014/main" id="{813F9533-662B-7BD5-78B6-534630F1AB86}"/>
                </a:ext>
              </a:extLst>
            </p:cNvPr>
            <p:cNvCxnSpPr>
              <a:cxnSpLocks/>
            </p:cNvCxnSpPr>
            <p:nvPr/>
          </p:nvCxnSpPr>
          <p:spPr>
            <a:xfrm flipH="1">
              <a:off x="1384488" y="2913788"/>
              <a:ext cx="1560954" cy="0"/>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1" name="Connettore 1 10">
              <a:extLst>
                <a:ext uri="{FF2B5EF4-FFF2-40B4-BE49-F238E27FC236}">
                  <a16:creationId xmlns:a16="http://schemas.microsoft.com/office/drawing/2014/main" id="{8EA0040E-6387-64C9-4FED-7FA5584C5F1B}"/>
                </a:ext>
              </a:extLst>
            </p:cNvPr>
            <p:cNvCxnSpPr>
              <a:cxnSpLocks/>
            </p:cNvCxnSpPr>
            <p:nvPr/>
          </p:nvCxnSpPr>
          <p:spPr>
            <a:xfrm flipV="1">
              <a:off x="3578352" y="1063151"/>
              <a:ext cx="0" cy="1226971"/>
            </a:xfrm>
            <a:prstGeom prst="line">
              <a:avLst/>
            </a:prstGeom>
            <a:ln w="38100" cap="sq">
              <a:solidFill>
                <a:srgbClr val="0070C0"/>
              </a:solidFill>
              <a:tailEnd type="oval"/>
            </a:ln>
          </p:spPr>
          <p:style>
            <a:lnRef idx="2">
              <a:schemeClr val="accent1"/>
            </a:lnRef>
            <a:fillRef idx="0">
              <a:schemeClr val="accent1"/>
            </a:fillRef>
            <a:effectRef idx="1">
              <a:schemeClr val="accent1"/>
            </a:effectRef>
            <a:fontRef idx="minor">
              <a:schemeClr val="tx1"/>
            </a:fontRef>
          </p:style>
        </p:cxnSp>
      </p:grpSp>
      <p:grpSp>
        <p:nvGrpSpPr>
          <p:cNvPr id="13" name="Gruppo 12">
            <a:extLst>
              <a:ext uri="{FF2B5EF4-FFF2-40B4-BE49-F238E27FC236}">
                <a16:creationId xmlns:a16="http://schemas.microsoft.com/office/drawing/2014/main" id="{BBB740AA-0EB5-3068-F17D-B9639EB6F5B2}"/>
              </a:ext>
            </a:extLst>
          </p:cNvPr>
          <p:cNvGrpSpPr/>
          <p:nvPr/>
        </p:nvGrpSpPr>
        <p:grpSpPr>
          <a:xfrm rot="10800000">
            <a:off x="2779598" y="3122757"/>
            <a:ext cx="2502918" cy="2488945"/>
            <a:chOff x="2926080" y="1063151"/>
            <a:chExt cx="2502918" cy="2488945"/>
          </a:xfrm>
        </p:grpSpPr>
        <p:sp>
          <p:nvSpPr>
            <p:cNvPr id="14" name="Arco 13">
              <a:extLst>
                <a:ext uri="{FF2B5EF4-FFF2-40B4-BE49-F238E27FC236}">
                  <a16:creationId xmlns:a16="http://schemas.microsoft.com/office/drawing/2014/main" id="{3BF89B01-21A1-6016-61F5-6023333C97D3}"/>
                </a:ext>
              </a:extLst>
            </p:cNvPr>
            <p:cNvSpPr/>
            <p:nvPr/>
          </p:nvSpPr>
          <p:spPr>
            <a:xfrm>
              <a:off x="2926080" y="2292096"/>
              <a:ext cx="1260000" cy="1260000"/>
            </a:xfrm>
            <a:prstGeom prst="arc">
              <a:avLst>
                <a:gd name="adj1" fmla="val 21543494"/>
                <a:gd name="adj2" fmla="val 16244147"/>
              </a:avLst>
            </a:prstGeom>
            <a:ln w="3810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dirty="0"/>
            </a:p>
          </p:txBody>
        </p:sp>
        <p:cxnSp>
          <p:nvCxnSpPr>
            <p:cNvPr id="15" name="Connettore 1 14">
              <a:extLst>
                <a:ext uri="{FF2B5EF4-FFF2-40B4-BE49-F238E27FC236}">
                  <a16:creationId xmlns:a16="http://schemas.microsoft.com/office/drawing/2014/main" id="{80FDD28B-87EE-477E-56AE-CD3C7554C140}"/>
                </a:ext>
              </a:extLst>
            </p:cNvPr>
            <p:cNvCxnSpPr>
              <a:cxnSpLocks/>
            </p:cNvCxnSpPr>
            <p:nvPr/>
          </p:nvCxnSpPr>
          <p:spPr>
            <a:xfrm rot="10800000">
              <a:off x="4167292" y="2906570"/>
              <a:ext cx="1261706" cy="7418"/>
            </a:xfrm>
            <a:prstGeom prst="line">
              <a:avLst/>
            </a:prstGeom>
            <a:ln w="38100">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16" name="Connettore 1 15">
              <a:extLst>
                <a:ext uri="{FF2B5EF4-FFF2-40B4-BE49-F238E27FC236}">
                  <a16:creationId xmlns:a16="http://schemas.microsoft.com/office/drawing/2014/main" id="{073412F5-AA8F-24BF-1A13-36088345851F}"/>
                </a:ext>
              </a:extLst>
            </p:cNvPr>
            <p:cNvCxnSpPr>
              <a:cxnSpLocks/>
            </p:cNvCxnSpPr>
            <p:nvPr/>
          </p:nvCxnSpPr>
          <p:spPr>
            <a:xfrm flipV="1">
              <a:off x="3578352" y="1063151"/>
              <a:ext cx="0" cy="1226971"/>
            </a:xfrm>
            <a:prstGeom prst="line">
              <a:avLst/>
            </a:prstGeom>
            <a:ln w="38100" cap="sq">
              <a:solidFill>
                <a:srgbClr val="002060"/>
              </a:solidFill>
              <a:tailEnd type="oval"/>
            </a:ln>
          </p:spPr>
          <p:style>
            <a:lnRef idx="2">
              <a:schemeClr val="accent1"/>
            </a:lnRef>
            <a:fillRef idx="0">
              <a:schemeClr val="accent1"/>
            </a:fillRef>
            <a:effectRef idx="1">
              <a:schemeClr val="accent1"/>
            </a:effectRef>
            <a:fontRef idx="minor">
              <a:schemeClr val="tx1"/>
            </a:fontRef>
          </p:style>
        </p:cxnSp>
      </p:grpSp>
      <p:grpSp>
        <p:nvGrpSpPr>
          <p:cNvPr id="17" name="Gruppo 16">
            <a:extLst>
              <a:ext uri="{FF2B5EF4-FFF2-40B4-BE49-F238E27FC236}">
                <a16:creationId xmlns:a16="http://schemas.microsoft.com/office/drawing/2014/main" id="{BA2EFD84-F581-F550-FD52-A546B7F191B9}"/>
              </a:ext>
            </a:extLst>
          </p:cNvPr>
          <p:cNvGrpSpPr/>
          <p:nvPr/>
        </p:nvGrpSpPr>
        <p:grpSpPr>
          <a:xfrm>
            <a:off x="5282516" y="1910228"/>
            <a:ext cx="2838155" cy="2488945"/>
            <a:chOff x="1347925" y="1063151"/>
            <a:chExt cx="2838155" cy="2488945"/>
          </a:xfrm>
        </p:grpSpPr>
        <p:sp>
          <p:nvSpPr>
            <p:cNvPr id="18" name="Arco 17">
              <a:extLst>
                <a:ext uri="{FF2B5EF4-FFF2-40B4-BE49-F238E27FC236}">
                  <a16:creationId xmlns:a16="http://schemas.microsoft.com/office/drawing/2014/main" id="{172BC63F-2D5A-7919-1AE6-0DE62E2FCB25}"/>
                </a:ext>
              </a:extLst>
            </p:cNvPr>
            <p:cNvSpPr/>
            <p:nvPr/>
          </p:nvSpPr>
          <p:spPr>
            <a:xfrm>
              <a:off x="2926080" y="2292096"/>
              <a:ext cx="1260000" cy="1260000"/>
            </a:xfrm>
            <a:prstGeom prst="arc">
              <a:avLst>
                <a:gd name="adj1" fmla="val 16200000"/>
                <a:gd name="adj2" fmla="val 10821418"/>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dirty="0"/>
            </a:p>
          </p:txBody>
        </p:sp>
        <p:cxnSp>
          <p:nvCxnSpPr>
            <p:cNvPr id="19" name="Connettore 1 18">
              <a:extLst>
                <a:ext uri="{FF2B5EF4-FFF2-40B4-BE49-F238E27FC236}">
                  <a16:creationId xmlns:a16="http://schemas.microsoft.com/office/drawing/2014/main" id="{8CFD5C5A-CDB4-4090-6EDF-B629CD69F9DE}"/>
                </a:ext>
              </a:extLst>
            </p:cNvPr>
            <p:cNvCxnSpPr>
              <a:cxnSpLocks/>
            </p:cNvCxnSpPr>
            <p:nvPr/>
          </p:nvCxnSpPr>
          <p:spPr>
            <a:xfrm flipH="1">
              <a:off x="1347925" y="2913788"/>
              <a:ext cx="1597517" cy="49"/>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0" name="Connettore 1 19">
              <a:extLst>
                <a:ext uri="{FF2B5EF4-FFF2-40B4-BE49-F238E27FC236}">
                  <a16:creationId xmlns:a16="http://schemas.microsoft.com/office/drawing/2014/main" id="{C32A9BA2-6DDC-9DC0-2D0B-BC4BE0A1DFDB}"/>
                </a:ext>
              </a:extLst>
            </p:cNvPr>
            <p:cNvCxnSpPr>
              <a:cxnSpLocks/>
            </p:cNvCxnSpPr>
            <p:nvPr/>
          </p:nvCxnSpPr>
          <p:spPr>
            <a:xfrm flipV="1">
              <a:off x="3578352" y="1063151"/>
              <a:ext cx="0" cy="1226971"/>
            </a:xfrm>
            <a:prstGeom prst="line">
              <a:avLst/>
            </a:prstGeom>
            <a:ln w="38100" cap="sq">
              <a:solidFill>
                <a:srgbClr val="0070C0"/>
              </a:solidFill>
              <a:tailEnd type="oval"/>
            </a:ln>
          </p:spPr>
          <p:style>
            <a:lnRef idx="2">
              <a:schemeClr val="accent1"/>
            </a:lnRef>
            <a:fillRef idx="0">
              <a:schemeClr val="accent1"/>
            </a:fillRef>
            <a:effectRef idx="1">
              <a:schemeClr val="accent1"/>
            </a:effectRef>
            <a:fontRef idx="minor">
              <a:schemeClr val="tx1"/>
            </a:fontRef>
          </p:style>
        </p:cxnSp>
      </p:grpSp>
      <p:sp>
        <p:nvSpPr>
          <p:cNvPr id="27" name="Ovale 26">
            <a:extLst>
              <a:ext uri="{FF2B5EF4-FFF2-40B4-BE49-F238E27FC236}">
                <a16:creationId xmlns:a16="http://schemas.microsoft.com/office/drawing/2014/main" id="{2B5FFC51-827F-46C0-CD51-1DD7C08D8F53}"/>
              </a:ext>
            </a:extLst>
          </p:cNvPr>
          <p:cNvSpPr/>
          <p:nvPr/>
        </p:nvSpPr>
        <p:spPr>
          <a:xfrm>
            <a:off x="1664189" y="3282283"/>
            <a:ext cx="972000" cy="9720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3" name="Gruppo 32">
            <a:extLst>
              <a:ext uri="{FF2B5EF4-FFF2-40B4-BE49-F238E27FC236}">
                <a16:creationId xmlns:a16="http://schemas.microsoft.com/office/drawing/2014/main" id="{C452F511-D1A6-B47D-ED21-3BBC41F58F6C}"/>
              </a:ext>
            </a:extLst>
          </p:cNvPr>
          <p:cNvGrpSpPr/>
          <p:nvPr/>
        </p:nvGrpSpPr>
        <p:grpSpPr>
          <a:xfrm rot="10800000">
            <a:off x="8102743" y="3147380"/>
            <a:ext cx="2578930" cy="2488945"/>
            <a:chOff x="2926080" y="1063151"/>
            <a:chExt cx="2578930" cy="2488945"/>
          </a:xfrm>
        </p:grpSpPr>
        <p:sp>
          <p:nvSpPr>
            <p:cNvPr id="34" name="Arco 33">
              <a:extLst>
                <a:ext uri="{FF2B5EF4-FFF2-40B4-BE49-F238E27FC236}">
                  <a16:creationId xmlns:a16="http://schemas.microsoft.com/office/drawing/2014/main" id="{77C8AADC-F333-C3D0-C836-36AB389C06F1}"/>
                </a:ext>
              </a:extLst>
            </p:cNvPr>
            <p:cNvSpPr/>
            <p:nvPr/>
          </p:nvSpPr>
          <p:spPr>
            <a:xfrm>
              <a:off x="2926080" y="2292096"/>
              <a:ext cx="1260000" cy="1260000"/>
            </a:xfrm>
            <a:prstGeom prst="arc">
              <a:avLst>
                <a:gd name="adj1" fmla="val 21543494"/>
                <a:gd name="adj2" fmla="val 16244147"/>
              </a:avLst>
            </a:prstGeom>
            <a:ln w="3810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dirty="0"/>
            </a:p>
          </p:txBody>
        </p:sp>
        <p:cxnSp>
          <p:nvCxnSpPr>
            <p:cNvPr id="35" name="Connettore 1 34">
              <a:extLst>
                <a:ext uri="{FF2B5EF4-FFF2-40B4-BE49-F238E27FC236}">
                  <a16:creationId xmlns:a16="http://schemas.microsoft.com/office/drawing/2014/main" id="{F291AB81-BE98-1E5E-C538-A540A4C8234C}"/>
                </a:ext>
              </a:extLst>
            </p:cNvPr>
            <p:cNvCxnSpPr>
              <a:cxnSpLocks/>
            </p:cNvCxnSpPr>
            <p:nvPr/>
          </p:nvCxnSpPr>
          <p:spPr>
            <a:xfrm rot="10800000">
              <a:off x="4167292" y="2906570"/>
              <a:ext cx="1337718" cy="0"/>
            </a:xfrm>
            <a:prstGeom prst="line">
              <a:avLst/>
            </a:prstGeom>
            <a:ln w="38100">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36" name="Connettore 1 35">
              <a:extLst>
                <a:ext uri="{FF2B5EF4-FFF2-40B4-BE49-F238E27FC236}">
                  <a16:creationId xmlns:a16="http://schemas.microsoft.com/office/drawing/2014/main" id="{FAC1EBFF-2783-5871-F781-EF957972BB55}"/>
                </a:ext>
              </a:extLst>
            </p:cNvPr>
            <p:cNvCxnSpPr>
              <a:cxnSpLocks/>
            </p:cNvCxnSpPr>
            <p:nvPr/>
          </p:nvCxnSpPr>
          <p:spPr>
            <a:xfrm flipV="1">
              <a:off x="3578352" y="1063151"/>
              <a:ext cx="0" cy="1226971"/>
            </a:xfrm>
            <a:prstGeom prst="line">
              <a:avLst/>
            </a:prstGeom>
            <a:ln w="38100" cap="sq">
              <a:solidFill>
                <a:srgbClr val="002060"/>
              </a:solidFill>
              <a:tailEnd type="oval"/>
            </a:ln>
          </p:spPr>
          <p:style>
            <a:lnRef idx="2">
              <a:schemeClr val="accent1"/>
            </a:lnRef>
            <a:fillRef idx="0">
              <a:schemeClr val="accent1"/>
            </a:fillRef>
            <a:effectRef idx="1">
              <a:schemeClr val="accent1"/>
            </a:effectRef>
            <a:fontRef idx="minor">
              <a:schemeClr val="tx1"/>
            </a:fontRef>
          </p:style>
        </p:cxnSp>
      </p:grpSp>
      <p:cxnSp>
        <p:nvCxnSpPr>
          <p:cNvPr id="47" name="Connettore 1 46">
            <a:extLst>
              <a:ext uri="{FF2B5EF4-FFF2-40B4-BE49-F238E27FC236}">
                <a16:creationId xmlns:a16="http://schemas.microsoft.com/office/drawing/2014/main" id="{46E3310C-DCA9-F144-2A8A-1B2008ED2161}"/>
              </a:ext>
            </a:extLst>
          </p:cNvPr>
          <p:cNvCxnSpPr>
            <a:cxnSpLocks/>
          </p:cNvCxnSpPr>
          <p:nvPr/>
        </p:nvCxnSpPr>
        <p:spPr>
          <a:xfrm flipH="1">
            <a:off x="10672890" y="3798370"/>
            <a:ext cx="1560954" cy="0"/>
          </a:xfrm>
          <a:prstGeom prst="line">
            <a:avLst/>
          </a:prstGeom>
          <a:ln w="38100">
            <a:solidFill>
              <a:srgbClr val="002060"/>
            </a:solidFill>
          </a:ln>
        </p:spPr>
        <p:style>
          <a:lnRef idx="2">
            <a:schemeClr val="accent1"/>
          </a:lnRef>
          <a:fillRef idx="0">
            <a:schemeClr val="accent1"/>
          </a:fillRef>
          <a:effectRef idx="1">
            <a:schemeClr val="accent1"/>
          </a:effectRef>
          <a:fontRef idx="minor">
            <a:schemeClr val="tx1"/>
          </a:fontRef>
        </p:style>
      </p:cxnSp>
      <p:sp>
        <p:nvSpPr>
          <p:cNvPr id="50" name="Ovale 49">
            <a:extLst>
              <a:ext uri="{FF2B5EF4-FFF2-40B4-BE49-F238E27FC236}">
                <a16:creationId xmlns:a16="http://schemas.microsoft.com/office/drawing/2014/main" id="{B3BFCEA7-ABB1-2D23-22D7-2B3425AF27B2}"/>
              </a:ext>
            </a:extLst>
          </p:cNvPr>
          <p:cNvSpPr/>
          <p:nvPr/>
        </p:nvSpPr>
        <p:spPr>
          <a:xfrm>
            <a:off x="4166515" y="3274865"/>
            <a:ext cx="972000" cy="972000"/>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23FA2991-6ABF-5060-BC43-4594667FB293}"/>
              </a:ext>
            </a:extLst>
          </p:cNvPr>
          <p:cNvSpPr/>
          <p:nvPr/>
        </p:nvSpPr>
        <p:spPr>
          <a:xfrm>
            <a:off x="7010247" y="3284686"/>
            <a:ext cx="972000" cy="9720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1042B38D-F1D4-7048-8752-BE51569768C3}"/>
              </a:ext>
            </a:extLst>
          </p:cNvPr>
          <p:cNvSpPr/>
          <p:nvPr/>
        </p:nvSpPr>
        <p:spPr>
          <a:xfrm>
            <a:off x="9565673" y="3291379"/>
            <a:ext cx="972000" cy="972000"/>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0" name="Immagine 59" descr="Immagine che contiene schermata, Elementi grafici, design&#10;&#10;Descrizione generata automaticamente">
            <a:extLst>
              <a:ext uri="{FF2B5EF4-FFF2-40B4-BE49-F238E27FC236}">
                <a16:creationId xmlns:a16="http://schemas.microsoft.com/office/drawing/2014/main" id="{A4712AF1-2DBD-6B83-E153-72D1DBCEA514}"/>
              </a:ext>
            </a:extLst>
          </p:cNvPr>
          <p:cNvPicPr>
            <a:picLocks noChangeAspect="1"/>
          </p:cNvPicPr>
          <p:nvPr/>
        </p:nvPicPr>
        <p:blipFill>
          <a:blip r:embed="rId2"/>
          <a:stretch>
            <a:fillRect/>
          </a:stretch>
        </p:blipFill>
        <p:spPr>
          <a:xfrm>
            <a:off x="4456698" y="3555906"/>
            <a:ext cx="409918" cy="409918"/>
          </a:xfrm>
          <a:prstGeom prst="rect">
            <a:avLst/>
          </a:prstGeom>
        </p:spPr>
      </p:pic>
      <p:pic>
        <p:nvPicPr>
          <p:cNvPr id="62" name="Immagine 61" descr="Immagine che contiene schermata, Elementi grafici, Policromia, grafica&#10;&#10;Descrizione generata automaticamente">
            <a:extLst>
              <a:ext uri="{FF2B5EF4-FFF2-40B4-BE49-F238E27FC236}">
                <a16:creationId xmlns:a16="http://schemas.microsoft.com/office/drawing/2014/main" id="{C82C740B-6FAB-5C9C-8490-A273D13C9433}"/>
              </a:ext>
            </a:extLst>
          </p:cNvPr>
          <p:cNvPicPr>
            <a:picLocks noChangeAspect="1"/>
          </p:cNvPicPr>
          <p:nvPr/>
        </p:nvPicPr>
        <p:blipFill>
          <a:blip r:embed="rId3"/>
          <a:stretch>
            <a:fillRect/>
          </a:stretch>
        </p:blipFill>
        <p:spPr>
          <a:xfrm>
            <a:off x="1966333" y="3547220"/>
            <a:ext cx="411073" cy="411073"/>
          </a:xfrm>
          <a:prstGeom prst="rect">
            <a:avLst/>
          </a:prstGeom>
        </p:spPr>
      </p:pic>
      <p:pic>
        <p:nvPicPr>
          <p:cNvPr id="64" name="Immagine 63" descr="Immagine che contiene schermata, design&#10;&#10;Descrizione generata automaticamente">
            <a:extLst>
              <a:ext uri="{FF2B5EF4-FFF2-40B4-BE49-F238E27FC236}">
                <a16:creationId xmlns:a16="http://schemas.microsoft.com/office/drawing/2014/main" id="{A05BD76F-FD95-DD27-D856-AF8F43068495}"/>
              </a:ext>
            </a:extLst>
          </p:cNvPr>
          <p:cNvPicPr>
            <a:picLocks noChangeAspect="1"/>
          </p:cNvPicPr>
          <p:nvPr/>
        </p:nvPicPr>
        <p:blipFill>
          <a:blip r:embed="rId4"/>
          <a:stretch>
            <a:fillRect/>
          </a:stretch>
        </p:blipFill>
        <p:spPr>
          <a:xfrm>
            <a:off x="7289429" y="3572179"/>
            <a:ext cx="410399" cy="410399"/>
          </a:xfrm>
          <a:prstGeom prst="rect">
            <a:avLst/>
          </a:prstGeom>
        </p:spPr>
      </p:pic>
      <p:pic>
        <p:nvPicPr>
          <p:cNvPr id="66" name="Immagine 65" descr="Immagine che contiene schermata, Elementi grafici, Carattere, simbolo&#10;&#10;Descrizione generata automaticamente">
            <a:extLst>
              <a:ext uri="{FF2B5EF4-FFF2-40B4-BE49-F238E27FC236}">
                <a16:creationId xmlns:a16="http://schemas.microsoft.com/office/drawing/2014/main" id="{B279DC18-81F9-03F3-2688-DDA1E58A876F}"/>
              </a:ext>
            </a:extLst>
          </p:cNvPr>
          <p:cNvPicPr>
            <a:picLocks noChangeAspect="1"/>
          </p:cNvPicPr>
          <p:nvPr/>
        </p:nvPicPr>
        <p:blipFill>
          <a:blip r:embed="rId5"/>
          <a:stretch>
            <a:fillRect/>
          </a:stretch>
        </p:blipFill>
        <p:spPr>
          <a:xfrm>
            <a:off x="9846473" y="3587706"/>
            <a:ext cx="410399" cy="410399"/>
          </a:xfrm>
          <a:prstGeom prst="rect">
            <a:avLst/>
          </a:prstGeom>
        </p:spPr>
      </p:pic>
      <p:sp>
        <p:nvSpPr>
          <p:cNvPr id="69" name="CasellaDiTesto 68">
            <a:extLst>
              <a:ext uri="{FF2B5EF4-FFF2-40B4-BE49-F238E27FC236}">
                <a16:creationId xmlns:a16="http://schemas.microsoft.com/office/drawing/2014/main" id="{9DAB9719-71C4-0A7B-03B4-220E1B0F2780}"/>
              </a:ext>
            </a:extLst>
          </p:cNvPr>
          <p:cNvSpPr txBox="1"/>
          <p:nvPr/>
        </p:nvSpPr>
        <p:spPr>
          <a:xfrm>
            <a:off x="1234273" y="1462662"/>
            <a:ext cx="1875192" cy="307777"/>
          </a:xfrm>
          <a:prstGeom prst="rect">
            <a:avLst/>
          </a:prstGeom>
          <a:noFill/>
        </p:spPr>
        <p:txBody>
          <a:bodyPr wrap="square" rtlCol="0">
            <a:spAutoFit/>
          </a:bodyPr>
          <a:lstStyle/>
          <a:p>
            <a:pPr algn="ctr"/>
            <a:r>
              <a:rPr lang="it-IT" sz="1400" dirty="0">
                <a:solidFill>
                  <a:srgbClr val="0070C0"/>
                </a:solidFill>
                <a:latin typeface="Helvetica" pitchFamily="2" charset="0"/>
              </a:rPr>
              <a:t>STATE OF THE ART</a:t>
            </a:r>
          </a:p>
        </p:txBody>
      </p:sp>
      <p:sp>
        <p:nvSpPr>
          <p:cNvPr id="70" name="CasellaDiTesto 69">
            <a:extLst>
              <a:ext uri="{FF2B5EF4-FFF2-40B4-BE49-F238E27FC236}">
                <a16:creationId xmlns:a16="http://schemas.microsoft.com/office/drawing/2014/main" id="{8BE91089-419E-2171-C6A0-7D70137C0BF0}"/>
              </a:ext>
            </a:extLst>
          </p:cNvPr>
          <p:cNvSpPr txBox="1"/>
          <p:nvPr/>
        </p:nvSpPr>
        <p:spPr>
          <a:xfrm>
            <a:off x="3692647" y="5758709"/>
            <a:ext cx="1875192" cy="307777"/>
          </a:xfrm>
          <a:prstGeom prst="rect">
            <a:avLst/>
          </a:prstGeom>
          <a:noFill/>
        </p:spPr>
        <p:txBody>
          <a:bodyPr wrap="square" rtlCol="0">
            <a:spAutoFit/>
          </a:bodyPr>
          <a:lstStyle/>
          <a:p>
            <a:pPr algn="ctr"/>
            <a:r>
              <a:rPr lang="it-IT" sz="1400" dirty="0">
                <a:solidFill>
                  <a:srgbClr val="002060"/>
                </a:solidFill>
                <a:latin typeface="Helvetica" pitchFamily="2" charset="0"/>
              </a:rPr>
              <a:t>DESIGN</a:t>
            </a:r>
          </a:p>
        </p:txBody>
      </p:sp>
      <p:sp>
        <p:nvSpPr>
          <p:cNvPr id="71" name="CasellaDiTesto 70">
            <a:extLst>
              <a:ext uri="{FF2B5EF4-FFF2-40B4-BE49-F238E27FC236}">
                <a16:creationId xmlns:a16="http://schemas.microsoft.com/office/drawing/2014/main" id="{EC444DAC-A47C-25AC-1D3F-8BD3A2EB0AAB}"/>
              </a:ext>
            </a:extLst>
          </p:cNvPr>
          <p:cNvSpPr txBox="1"/>
          <p:nvPr/>
        </p:nvSpPr>
        <p:spPr>
          <a:xfrm>
            <a:off x="6575347" y="1462662"/>
            <a:ext cx="1875192" cy="307777"/>
          </a:xfrm>
          <a:prstGeom prst="rect">
            <a:avLst/>
          </a:prstGeom>
          <a:noFill/>
        </p:spPr>
        <p:txBody>
          <a:bodyPr wrap="square" rtlCol="0">
            <a:spAutoFit/>
          </a:bodyPr>
          <a:lstStyle/>
          <a:p>
            <a:pPr algn="ctr"/>
            <a:r>
              <a:rPr lang="it-IT" sz="1400" dirty="0">
                <a:solidFill>
                  <a:srgbClr val="0070C0"/>
                </a:solidFill>
                <a:latin typeface="Helvetica" pitchFamily="2" charset="0"/>
              </a:rPr>
              <a:t>3D MODELING</a:t>
            </a:r>
          </a:p>
        </p:txBody>
      </p:sp>
      <p:sp>
        <p:nvSpPr>
          <p:cNvPr id="72" name="CasellaDiTesto 71">
            <a:extLst>
              <a:ext uri="{FF2B5EF4-FFF2-40B4-BE49-F238E27FC236}">
                <a16:creationId xmlns:a16="http://schemas.microsoft.com/office/drawing/2014/main" id="{7468C6D2-6B03-401B-003E-F6F668628AE3}"/>
              </a:ext>
            </a:extLst>
          </p:cNvPr>
          <p:cNvSpPr txBox="1"/>
          <p:nvPr/>
        </p:nvSpPr>
        <p:spPr>
          <a:xfrm>
            <a:off x="8877242" y="5758709"/>
            <a:ext cx="2304317" cy="307777"/>
          </a:xfrm>
          <a:prstGeom prst="rect">
            <a:avLst/>
          </a:prstGeom>
          <a:noFill/>
        </p:spPr>
        <p:txBody>
          <a:bodyPr wrap="square" rtlCol="0">
            <a:spAutoFit/>
          </a:bodyPr>
          <a:lstStyle/>
          <a:p>
            <a:pPr algn="ctr"/>
            <a:r>
              <a:rPr lang="it-IT" sz="1400" dirty="0">
                <a:solidFill>
                  <a:srgbClr val="002060"/>
                </a:solidFill>
                <a:latin typeface="Helvetica" pitchFamily="2" charset="0"/>
              </a:rPr>
              <a:t>EXPERIMENTAL PHASE</a:t>
            </a:r>
          </a:p>
        </p:txBody>
      </p:sp>
      <p:sp>
        <p:nvSpPr>
          <p:cNvPr id="77" name="CasellaDiTesto 76">
            <a:extLst>
              <a:ext uri="{FF2B5EF4-FFF2-40B4-BE49-F238E27FC236}">
                <a16:creationId xmlns:a16="http://schemas.microsoft.com/office/drawing/2014/main" id="{15249101-4B48-C5FB-5589-CD009C9CD82F}"/>
              </a:ext>
            </a:extLst>
          </p:cNvPr>
          <p:cNvSpPr txBox="1"/>
          <p:nvPr/>
        </p:nvSpPr>
        <p:spPr>
          <a:xfrm>
            <a:off x="1083769" y="4579985"/>
            <a:ext cx="2131657" cy="830997"/>
          </a:xfrm>
          <a:prstGeom prst="rect">
            <a:avLst/>
          </a:prstGeom>
          <a:noFill/>
        </p:spPr>
        <p:txBody>
          <a:bodyPr wrap="square" rtlCol="0">
            <a:spAutoFit/>
          </a:bodyPr>
          <a:lstStyle/>
          <a:p>
            <a:pPr algn="ctr"/>
            <a:r>
              <a:rPr lang="it-IT" sz="1200" dirty="0">
                <a:latin typeface="Helvetica" pitchFamily="2" charset="0"/>
              </a:rPr>
              <a:t>Collection of </a:t>
            </a:r>
            <a:r>
              <a:rPr lang="it-IT" sz="1200" dirty="0" err="1">
                <a:latin typeface="Helvetica" pitchFamily="2" charset="0"/>
              </a:rPr>
              <a:t>material</a:t>
            </a:r>
            <a:r>
              <a:rPr lang="it-IT" sz="1200" dirty="0">
                <a:latin typeface="Helvetica" pitchFamily="2" charset="0"/>
              </a:rPr>
              <a:t> to </a:t>
            </a:r>
            <a:r>
              <a:rPr lang="it-IT" sz="1200" dirty="0" err="1">
                <a:latin typeface="Helvetica" pitchFamily="2" charset="0"/>
              </a:rPr>
              <a:t>understand</a:t>
            </a:r>
            <a:r>
              <a:rPr lang="it-IT" sz="1200" dirty="0">
                <a:latin typeface="Helvetica" pitchFamily="2" charset="0"/>
              </a:rPr>
              <a:t> the </a:t>
            </a:r>
            <a:r>
              <a:rPr lang="it-IT" sz="1200" dirty="0" err="1">
                <a:latin typeface="Helvetica" pitchFamily="2" charset="0"/>
              </a:rPr>
              <a:t>context</a:t>
            </a:r>
            <a:r>
              <a:rPr lang="it-IT" sz="1200" dirty="0">
                <a:latin typeface="Helvetica" pitchFamily="2" charset="0"/>
              </a:rPr>
              <a:t> and </a:t>
            </a:r>
            <a:r>
              <a:rPr lang="it-IT" sz="1200" dirty="0" err="1">
                <a:latin typeface="Helvetica" pitchFamily="2" charset="0"/>
              </a:rPr>
              <a:t>existing</a:t>
            </a:r>
            <a:r>
              <a:rPr lang="it-IT" sz="1200" dirty="0">
                <a:latin typeface="Helvetica" pitchFamily="2" charset="0"/>
              </a:rPr>
              <a:t> </a:t>
            </a:r>
            <a:r>
              <a:rPr lang="it-IT" sz="1200" dirty="0" err="1">
                <a:latin typeface="Helvetica" pitchFamily="2" charset="0"/>
              </a:rPr>
              <a:t>solutions</a:t>
            </a:r>
            <a:r>
              <a:rPr lang="it-IT" sz="1200" dirty="0">
                <a:latin typeface="Helvetica" pitchFamily="2" charset="0"/>
              </a:rPr>
              <a:t> in the </a:t>
            </a:r>
            <a:r>
              <a:rPr lang="it-IT" sz="1200" dirty="0" err="1">
                <a:latin typeface="Helvetica" pitchFamily="2" charset="0"/>
              </a:rPr>
              <a:t>project's</a:t>
            </a:r>
            <a:r>
              <a:rPr lang="it-IT" sz="1200" dirty="0">
                <a:latin typeface="Helvetica" pitchFamily="2" charset="0"/>
              </a:rPr>
              <a:t> field of study. </a:t>
            </a:r>
          </a:p>
        </p:txBody>
      </p:sp>
      <p:sp>
        <p:nvSpPr>
          <p:cNvPr id="78" name="CasellaDiTesto 77">
            <a:extLst>
              <a:ext uri="{FF2B5EF4-FFF2-40B4-BE49-F238E27FC236}">
                <a16:creationId xmlns:a16="http://schemas.microsoft.com/office/drawing/2014/main" id="{CD5AD12C-FB6F-C15A-A5D9-DCACDDCAA96B}"/>
              </a:ext>
            </a:extLst>
          </p:cNvPr>
          <p:cNvSpPr txBox="1"/>
          <p:nvPr/>
        </p:nvSpPr>
        <p:spPr>
          <a:xfrm>
            <a:off x="3388368" y="1955331"/>
            <a:ext cx="2483750" cy="1015663"/>
          </a:xfrm>
          <a:prstGeom prst="rect">
            <a:avLst/>
          </a:prstGeom>
          <a:noFill/>
        </p:spPr>
        <p:txBody>
          <a:bodyPr wrap="square" rtlCol="0">
            <a:spAutoFit/>
          </a:bodyPr>
          <a:lstStyle/>
          <a:p>
            <a:pPr algn="ctr"/>
            <a:r>
              <a:rPr lang="it-IT" sz="1200" dirty="0" err="1">
                <a:latin typeface="Helvetica" pitchFamily="2" charset="0"/>
              </a:rPr>
              <a:t>Creation</a:t>
            </a:r>
            <a:r>
              <a:rPr lang="it-IT" sz="1200" dirty="0">
                <a:latin typeface="Helvetica" pitchFamily="2" charset="0"/>
              </a:rPr>
              <a:t> of a </a:t>
            </a:r>
            <a:r>
              <a:rPr lang="it-IT" sz="1200" dirty="0" err="1">
                <a:latin typeface="Helvetica" pitchFamily="2" charset="0"/>
              </a:rPr>
              <a:t>preliminary</a:t>
            </a:r>
            <a:r>
              <a:rPr lang="it-IT" sz="1200" dirty="0">
                <a:latin typeface="Helvetica" pitchFamily="2" charset="0"/>
              </a:rPr>
              <a:t> sketch of the </a:t>
            </a:r>
            <a:r>
              <a:rPr lang="it-IT" sz="1200" dirty="0" err="1">
                <a:latin typeface="Helvetica" pitchFamily="2" charset="0"/>
              </a:rPr>
              <a:t>grippers</a:t>
            </a:r>
            <a:r>
              <a:rPr lang="it-IT" sz="1200" dirty="0">
                <a:latin typeface="Helvetica" pitchFamily="2" charset="0"/>
              </a:rPr>
              <a:t>, </a:t>
            </a:r>
            <a:r>
              <a:rPr lang="it-IT" sz="1200" dirty="0" err="1">
                <a:latin typeface="Helvetica" pitchFamily="2" charset="0"/>
              </a:rPr>
              <a:t>followed</a:t>
            </a:r>
            <a:r>
              <a:rPr lang="it-IT" sz="1200" dirty="0">
                <a:latin typeface="Helvetica" pitchFamily="2" charset="0"/>
              </a:rPr>
              <a:t> by an </a:t>
            </a:r>
            <a:r>
              <a:rPr lang="it-IT" sz="1200" dirty="0" err="1">
                <a:latin typeface="Helvetica" pitchFamily="2" charset="0"/>
              </a:rPr>
              <a:t>analysis</a:t>
            </a:r>
            <a:r>
              <a:rPr lang="it-IT" sz="1200" dirty="0">
                <a:latin typeface="Helvetica" pitchFamily="2" charset="0"/>
              </a:rPr>
              <a:t> to </a:t>
            </a:r>
            <a:r>
              <a:rPr lang="it-IT" sz="1200" dirty="0" err="1">
                <a:latin typeface="Helvetica" pitchFamily="2" charset="0"/>
              </a:rPr>
              <a:t>calculate</a:t>
            </a:r>
            <a:r>
              <a:rPr lang="it-IT" sz="1200" dirty="0">
                <a:latin typeface="Helvetica" pitchFamily="2" charset="0"/>
              </a:rPr>
              <a:t> the degrees of </a:t>
            </a:r>
            <a:r>
              <a:rPr lang="it-IT" sz="1200" dirty="0" err="1">
                <a:latin typeface="Helvetica" pitchFamily="2" charset="0"/>
              </a:rPr>
              <a:t>freedom</a:t>
            </a:r>
            <a:r>
              <a:rPr lang="it-IT" sz="1200" dirty="0">
                <a:latin typeface="Helvetica" pitchFamily="2" charset="0"/>
              </a:rPr>
              <a:t> and a </a:t>
            </a:r>
            <a:r>
              <a:rPr lang="it-IT" sz="1200" dirty="0" err="1">
                <a:latin typeface="Helvetica" pitchFamily="2" charset="0"/>
              </a:rPr>
              <a:t>displacement</a:t>
            </a:r>
            <a:r>
              <a:rPr lang="it-IT" sz="1200" dirty="0">
                <a:latin typeface="Helvetica" pitchFamily="2" charset="0"/>
              </a:rPr>
              <a:t> </a:t>
            </a:r>
            <a:r>
              <a:rPr lang="it-IT" sz="1200" dirty="0" err="1">
                <a:latin typeface="Helvetica" pitchFamily="2" charset="0"/>
              </a:rPr>
              <a:t>analysis</a:t>
            </a:r>
            <a:r>
              <a:rPr lang="it-IT" sz="1200" dirty="0">
                <a:latin typeface="Helvetica" pitchFamily="2" charset="0"/>
              </a:rPr>
              <a:t> </a:t>
            </a:r>
            <a:r>
              <a:rPr lang="it-IT" sz="1200" dirty="0" err="1">
                <a:latin typeface="Helvetica" pitchFamily="2" charset="0"/>
              </a:rPr>
              <a:t>using</a:t>
            </a:r>
            <a:r>
              <a:rPr lang="it-IT" sz="1200" dirty="0">
                <a:latin typeface="Helvetica" pitchFamily="2" charset="0"/>
              </a:rPr>
              <a:t> MATLAB.</a:t>
            </a:r>
          </a:p>
        </p:txBody>
      </p:sp>
      <p:sp>
        <p:nvSpPr>
          <p:cNvPr id="79" name="CasellaDiTesto 78">
            <a:extLst>
              <a:ext uri="{FF2B5EF4-FFF2-40B4-BE49-F238E27FC236}">
                <a16:creationId xmlns:a16="http://schemas.microsoft.com/office/drawing/2014/main" id="{87C714BC-E123-0017-635C-C0788DAB2509}"/>
              </a:ext>
            </a:extLst>
          </p:cNvPr>
          <p:cNvSpPr txBox="1"/>
          <p:nvPr/>
        </p:nvSpPr>
        <p:spPr>
          <a:xfrm>
            <a:off x="6263739" y="4579985"/>
            <a:ext cx="2453864" cy="1015663"/>
          </a:xfrm>
          <a:prstGeom prst="rect">
            <a:avLst/>
          </a:prstGeom>
          <a:noFill/>
        </p:spPr>
        <p:txBody>
          <a:bodyPr wrap="square" rtlCol="0">
            <a:spAutoFit/>
          </a:bodyPr>
          <a:lstStyle/>
          <a:p>
            <a:pPr algn="ctr"/>
            <a:r>
              <a:rPr lang="it-IT" sz="1200" dirty="0" err="1">
                <a:latin typeface="Helvetica" pitchFamily="2" charset="0"/>
              </a:rPr>
              <a:t>Creation</a:t>
            </a:r>
            <a:r>
              <a:rPr lang="it-IT" sz="1200" dirty="0">
                <a:latin typeface="Helvetica" pitchFamily="2" charset="0"/>
              </a:rPr>
              <a:t> of </a:t>
            </a:r>
            <a:r>
              <a:rPr lang="it-IT" sz="1200" dirty="0" err="1">
                <a:latin typeface="Helvetica" pitchFamily="2" charset="0"/>
              </a:rPr>
              <a:t>detailed</a:t>
            </a:r>
            <a:r>
              <a:rPr lang="it-IT" sz="1200" dirty="0">
                <a:latin typeface="Helvetica" pitchFamily="2" charset="0"/>
              </a:rPr>
              <a:t> </a:t>
            </a:r>
            <a:r>
              <a:rPr lang="it-IT" sz="1200" dirty="0" err="1">
                <a:latin typeface="Helvetica" pitchFamily="2" charset="0"/>
              </a:rPr>
              <a:t>geometries</a:t>
            </a:r>
            <a:r>
              <a:rPr lang="it-IT" sz="1200" dirty="0">
                <a:latin typeface="Helvetica" pitchFamily="2" charset="0"/>
              </a:rPr>
              <a:t> for the </a:t>
            </a:r>
            <a:r>
              <a:rPr lang="it-IT" sz="1200" dirty="0" err="1">
                <a:latin typeface="Helvetica" pitchFamily="2" charset="0"/>
              </a:rPr>
              <a:t>gripper</a:t>
            </a:r>
            <a:r>
              <a:rPr lang="it-IT" sz="1200" dirty="0">
                <a:latin typeface="Helvetica" pitchFamily="2" charset="0"/>
              </a:rPr>
              <a:t> </a:t>
            </a:r>
            <a:r>
              <a:rPr lang="it-IT" sz="1200" dirty="0" err="1">
                <a:latin typeface="Helvetica" pitchFamily="2" charset="0"/>
              </a:rPr>
              <a:t>components</a:t>
            </a:r>
            <a:r>
              <a:rPr lang="it-IT" sz="1200" dirty="0">
                <a:latin typeface="Helvetica" pitchFamily="2" charset="0"/>
              </a:rPr>
              <a:t>, with </a:t>
            </a:r>
            <a:r>
              <a:rPr lang="it-IT" sz="1200" dirty="0" err="1">
                <a:latin typeface="Helvetica" pitchFamily="2" charset="0"/>
              </a:rPr>
              <a:t>attention</a:t>
            </a:r>
            <a:r>
              <a:rPr lang="it-IT" sz="1200" dirty="0">
                <a:latin typeface="Helvetica" pitchFamily="2" charset="0"/>
              </a:rPr>
              <a:t> to </a:t>
            </a:r>
            <a:r>
              <a:rPr lang="it-IT" sz="1200" dirty="0" err="1">
                <a:latin typeface="Helvetica" pitchFamily="2" charset="0"/>
              </a:rPr>
              <a:t>dimensions</a:t>
            </a:r>
            <a:r>
              <a:rPr lang="it-IT" sz="1200" dirty="0">
                <a:latin typeface="Helvetica" pitchFamily="2" charset="0"/>
              </a:rPr>
              <a:t> and </a:t>
            </a:r>
            <a:r>
              <a:rPr lang="it-IT" sz="1200" dirty="0" err="1">
                <a:latin typeface="Helvetica" pitchFamily="2" charset="0"/>
              </a:rPr>
              <a:t>materials</a:t>
            </a:r>
            <a:r>
              <a:rPr lang="it-IT" sz="1200" dirty="0">
                <a:latin typeface="Helvetica" pitchFamily="2" charset="0"/>
              </a:rPr>
              <a:t>, </a:t>
            </a:r>
            <a:r>
              <a:rPr lang="it-IT" sz="1200" dirty="0" err="1">
                <a:latin typeface="Helvetica" pitchFamily="2" charset="0"/>
              </a:rPr>
              <a:t>using</a:t>
            </a:r>
            <a:r>
              <a:rPr lang="it-IT" sz="1200" dirty="0">
                <a:latin typeface="Helvetica" pitchFamily="2" charset="0"/>
              </a:rPr>
              <a:t> </a:t>
            </a:r>
            <a:r>
              <a:rPr lang="it-IT" sz="1200" dirty="0" err="1">
                <a:latin typeface="Helvetica" pitchFamily="2" charset="0"/>
              </a:rPr>
              <a:t>SolidWorks</a:t>
            </a:r>
            <a:r>
              <a:rPr lang="it-IT" sz="1200" dirty="0">
                <a:latin typeface="Helvetica" pitchFamily="2" charset="0"/>
              </a:rPr>
              <a:t>, </a:t>
            </a:r>
            <a:r>
              <a:rPr lang="it-IT" sz="1200" dirty="0" err="1">
                <a:latin typeface="Helvetica" pitchFamily="2" charset="0"/>
              </a:rPr>
              <a:t>followed</a:t>
            </a:r>
            <a:r>
              <a:rPr lang="it-IT" sz="1200" dirty="0">
                <a:latin typeface="Helvetica" pitchFamily="2" charset="0"/>
              </a:rPr>
              <a:t> by the assembly </a:t>
            </a:r>
            <a:r>
              <a:rPr lang="it-IT" sz="1200" dirty="0" err="1">
                <a:latin typeface="Helvetica" pitchFamily="2" charset="0"/>
              </a:rPr>
              <a:t>phase</a:t>
            </a:r>
            <a:r>
              <a:rPr lang="it-IT" sz="1200" dirty="0">
                <a:latin typeface="Helvetica" pitchFamily="2" charset="0"/>
              </a:rPr>
              <a:t>.</a:t>
            </a:r>
          </a:p>
        </p:txBody>
      </p:sp>
      <p:sp>
        <p:nvSpPr>
          <p:cNvPr id="80" name="CasellaDiTesto 79">
            <a:extLst>
              <a:ext uri="{FF2B5EF4-FFF2-40B4-BE49-F238E27FC236}">
                <a16:creationId xmlns:a16="http://schemas.microsoft.com/office/drawing/2014/main" id="{D575C84F-1601-2790-E929-1A7CD97E062F}"/>
              </a:ext>
            </a:extLst>
          </p:cNvPr>
          <p:cNvSpPr txBox="1"/>
          <p:nvPr/>
        </p:nvSpPr>
        <p:spPr>
          <a:xfrm>
            <a:off x="8860235" y="1957570"/>
            <a:ext cx="2338329" cy="1015663"/>
          </a:xfrm>
          <a:prstGeom prst="rect">
            <a:avLst/>
          </a:prstGeom>
          <a:noFill/>
        </p:spPr>
        <p:txBody>
          <a:bodyPr wrap="square" rtlCol="0">
            <a:spAutoFit/>
          </a:bodyPr>
          <a:lstStyle/>
          <a:p>
            <a:pPr algn="ctr"/>
            <a:r>
              <a:rPr lang="it-IT" sz="1200" dirty="0">
                <a:latin typeface="Helvetica" pitchFamily="2" charset="0"/>
              </a:rPr>
              <a:t>Grip </a:t>
            </a:r>
            <a:r>
              <a:rPr lang="it-IT" sz="1200" dirty="0" err="1">
                <a:latin typeface="Helvetica" pitchFamily="2" charset="0"/>
              </a:rPr>
              <a:t>simulations</a:t>
            </a:r>
            <a:r>
              <a:rPr lang="it-IT" sz="1200" dirty="0">
                <a:latin typeface="Helvetica" pitchFamily="2" charset="0"/>
              </a:rPr>
              <a:t> under </a:t>
            </a:r>
            <a:r>
              <a:rPr lang="it-IT" sz="1200" dirty="0" err="1">
                <a:latin typeface="Helvetica" pitchFamily="2" charset="0"/>
              </a:rPr>
              <a:t>various</a:t>
            </a:r>
            <a:r>
              <a:rPr lang="it-IT" sz="1200" dirty="0">
                <a:latin typeface="Helvetica" pitchFamily="2" charset="0"/>
              </a:rPr>
              <a:t> </a:t>
            </a:r>
            <a:r>
              <a:rPr lang="it-IT" sz="1200" dirty="0" err="1">
                <a:latin typeface="Helvetica" pitchFamily="2" charset="0"/>
              </a:rPr>
              <a:t>operating</a:t>
            </a:r>
            <a:r>
              <a:rPr lang="it-IT" sz="1200" dirty="0">
                <a:latin typeface="Helvetica" pitchFamily="2" charset="0"/>
              </a:rPr>
              <a:t> </a:t>
            </a:r>
            <a:r>
              <a:rPr lang="it-IT" sz="1200" dirty="0" err="1">
                <a:latin typeface="Helvetica" pitchFamily="2" charset="0"/>
              </a:rPr>
              <a:t>conditions</a:t>
            </a:r>
            <a:r>
              <a:rPr lang="it-IT" sz="1200" dirty="0">
                <a:latin typeface="Helvetica" pitchFamily="2" charset="0"/>
              </a:rPr>
              <a:t> </a:t>
            </a:r>
            <a:r>
              <a:rPr lang="it-IT" sz="1200" dirty="0" err="1">
                <a:latin typeface="Helvetica" pitchFamily="2" charset="0"/>
              </a:rPr>
              <a:t>using</a:t>
            </a:r>
            <a:r>
              <a:rPr lang="it-IT" sz="1200" dirty="0">
                <a:latin typeface="Helvetica" pitchFamily="2" charset="0"/>
              </a:rPr>
              <a:t> </a:t>
            </a:r>
            <a:r>
              <a:rPr lang="it-IT" sz="1200" dirty="0" err="1">
                <a:latin typeface="Helvetica" pitchFamily="2" charset="0"/>
              </a:rPr>
              <a:t>SolidWorks</a:t>
            </a:r>
            <a:r>
              <a:rPr lang="it-IT" sz="1200" dirty="0">
                <a:latin typeface="Helvetica" pitchFamily="2" charset="0"/>
              </a:rPr>
              <a:t> Motion, </a:t>
            </a:r>
            <a:r>
              <a:rPr lang="it-IT" sz="1200" dirty="0" err="1">
                <a:latin typeface="Helvetica" pitchFamily="2" charset="0"/>
              </a:rPr>
              <a:t>followed</a:t>
            </a:r>
            <a:r>
              <a:rPr lang="it-IT" sz="1200" dirty="0">
                <a:latin typeface="Helvetica" pitchFamily="2" charset="0"/>
              </a:rPr>
              <a:t> by MATLAB processing to generate contact force </a:t>
            </a:r>
            <a:r>
              <a:rPr lang="it-IT" sz="1200" dirty="0" err="1">
                <a:latin typeface="Helvetica" pitchFamily="2" charset="0"/>
              </a:rPr>
              <a:t>graphs</a:t>
            </a:r>
            <a:r>
              <a:rPr lang="it-IT" sz="1200" dirty="0">
                <a:latin typeface="Helvetica" pitchFamily="2" charset="0"/>
              </a:rPr>
              <a:t>.</a:t>
            </a:r>
          </a:p>
        </p:txBody>
      </p:sp>
    </p:spTree>
    <p:extLst>
      <p:ext uri="{BB962C8B-B14F-4D97-AF65-F5344CB8AC3E}">
        <p14:creationId xmlns:p14="http://schemas.microsoft.com/office/powerpoint/2010/main" val="3172992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E2C18D50-E2C1-3798-B6EE-75AF40ED5910}"/>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0DC3F507-ACFA-7937-76D5-F99E1513C8ED}"/>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224CB44B-E205-B5FB-9847-9A1714F52C9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4C00B027-0822-693F-7E72-C5DC848BEF10}"/>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34DE1143-5A67-EE0F-D666-E957C886C3EB}"/>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632EE09F-3A73-AE65-E98C-12CAB3AB4214}"/>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6" name="CasellaDiTesto 8">
            <a:extLst>
              <a:ext uri="{FF2B5EF4-FFF2-40B4-BE49-F238E27FC236}">
                <a16:creationId xmlns:a16="http://schemas.microsoft.com/office/drawing/2014/main" id="{C3A0C9D6-53BF-0778-36AE-3FC3BE23BEE8}"/>
              </a:ext>
            </a:extLst>
          </p:cNvPr>
          <p:cNvSpPr txBox="1"/>
          <p:nvPr/>
        </p:nvSpPr>
        <p:spPr>
          <a:xfrm>
            <a:off x="2786766" y="1491126"/>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GRIPPING FORCE</a:t>
            </a:r>
            <a:endParaRPr lang="it-IT" sz="2400" b="1" dirty="0">
              <a:solidFill>
                <a:srgbClr val="0070C0"/>
              </a:solidFill>
              <a:latin typeface="Helvetica" pitchFamily="2" charset="0"/>
            </a:endParaRPr>
          </a:p>
        </p:txBody>
      </p:sp>
      <p:pic>
        <p:nvPicPr>
          <p:cNvPr id="21" name="Immagine 20" descr="Immagine che contiene luce&#10;&#10;Descrizione generata automaticamente con attendibilità media">
            <a:extLst>
              <a:ext uri="{FF2B5EF4-FFF2-40B4-BE49-F238E27FC236}">
                <a16:creationId xmlns:a16="http://schemas.microsoft.com/office/drawing/2014/main" id="{FCE63D44-4109-6EEC-036C-01B9659C56DD}"/>
              </a:ext>
            </a:extLst>
          </p:cNvPr>
          <p:cNvPicPr>
            <a:picLocks noChangeAspect="1"/>
          </p:cNvPicPr>
          <p:nvPr/>
        </p:nvPicPr>
        <p:blipFill>
          <a:blip r:embed="rId2"/>
          <a:stretch>
            <a:fillRect/>
          </a:stretch>
        </p:blipFill>
        <p:spPr>
          <a:xfrm>
            <a:off x="545928" y="2386063"/>
            <a:ext cx="2744748" cy="3528468"/>
          </a:xfrm>
          <a:prstGeom prst="rect">
            <a:avLst/>
          </a:prstGeom>
        </p:spPr>
      </p:pic>
      <p:pic>
        <p:nvPicPr>
          <p:cNvPr id="23" name="Immagine 22">
            <a:extLst>
              <a:ext uri="{FF2B5EF4-FFF2-40B4-BE49-F238E27FC236}">
                <a16:creationId xmlns:a16="http://schemas.microsoft.com/office/drawing/2014/main" id="{23A68235-598A-3CFD-9209-96C496AC8DD7}"/>
              </a:ext>
            </a:extLst>
          </p:cNvPr>
          <p:cNvPicPr>
            <a:picLocks noChangeAspect="1"/>
          </p:cNvPicPr>
          <p:nvPr/>
        </p:nvPicPr>
        <p:blipFill>
          <a:blip r:embed="rId3"/>
          <a:stretch>
            <a:fillRect/>
          </a:stretch>
        </p:blipFill>
        <p:spPr>
          <a:xfrm>
            <a:off x="8840364" y="2386063"/>
            <a:ext cx="3338950" cy="3528468"/>
          </a:xfrm>
          <a:prstGeom prst="rect">
            <a:avLst/>
          </a:prstGeom>
        </p:spPr>
      </p:pic>
      <p:sp>
        <p:nvSpPr>
          <p:cNvPr id="25" name="CasellaDiTesto 24">
            <a:extLst>
              <a:ext uri="{FF2B5EF4-FFF2-40B4-BE49-F238E27FC236}">
                <a16:creationId xmlns:a16="http://schemas.microsoft.com/office/drawing/2014/main" id="{F2BCDFEE-15E0-AE3F-0332-E68296B9E1E6}"/>
              </a:ext>
            </a:extLst>
          </p:cNvPr>
          <p:cNvSpPr txBox="1"/>
          <p:nvPr/>
        </p:nvSpPr>
        <p:spPr>
          <a:xfrm>
            <a:off x="2896580" y="2254888"/>
            <a:ext cx="6398837" cy="1138773"/>
          </a:xfrm>
          <a:prstGeom prst="rect">
            <a:avLst/>
          </a:prstGeom>
          <a:noFill/>
        </p:spPr>
        <p:txBody>
          <a:bodyPr wrap="square" rtlCol="0">
            <a:spAutoFit/>
          </a:bodyPr>
          <a:lstStyle/>
          <a:p>
            <a:pPr algn="ctr"/>
            <a:r>
              <a:rPr lang="it-IT" sz="1700" dirty="0">
                <a:latin typeface="Helvetica" pitchFamily="2" charset="0"/>
              </a:rPr>
              <a:t>The </a:t>
            </a:r>
            <a:r>
              <a:rPr lang="it-IT" sz="1700" dirty="0" err="1">
                <a:latin typeface="Helvetica" pitchFamily="2" charset="0"/>
              </a:rPr>
              <a:t>left</a:t>
            </a:r>
            <a:r>
              <a:rPr lang="it-IT" sz="1700" dirty="0">
                <a:latin typeface="Helvetica" pitchFamily="2" charset="0"/>
              </a:rPr>
              <a:t> side displays a front </a:t>
            </a:r>
            <a:r>
              <a:rPr lang="it-IT" sz="1700" dirty="0" err="1">
                <a:latin typeface="Helvetica" pitchFamily="2" charset="0"/>
              </a:rPr>
              <a:t>view</a:t>
            </a:r>
            <a:r>
              <a:rPr lang="it-IT" sz="1700" dirty="0">
                <a:latin typeface="Helvetica" pitchFamily="2" charset="0"/>
              </a:rPr>
              <a:t> of the </a:t>
            </a:r>
            <a:r>
              <a:rPr lang="it-IT" sz="1700" dirty="0" err="1">
                <a:latin typeface="Helvetica" pitchFamily="2" charset="0"/>
              </a:rPr>
              <a:t>parallel</a:t>
            </a:r>
            <a:r>
              <a:rPr lang="it-IT" sz="1700" dirty="0">
                <a:latin typeface="Helvetica" pitchFamily="2" charset="0"/>
              </a:rPr>
              <a:t> </a:t>
            </a:r>
            <a:r>
              <a:rPr lang="it-IT" sz="1700" dirty="0" err="1">
                <a:latin typeface="Helvetica" pitchFamily="2" charset="0"/>
              </a:rPr>
              <a:t>gripper</a:t>
            </a:r>
            <a:r>
              <a:rPr lang="it-IT" sz="1700" dirty="0">
                <a:latin typeface="Helvetica" pitchFamily="2" charset="0"/>
              </a:rPr>
              <a:t> </a:t>
            </a:r>
            <a:r>
              <a:rPr lang="it-IT" sz="1700" dirty="0" err="1">
                <a:latin typeface="Helvetica" pitchFamily="2" charset="0"/>
              </a:rPr>
              <a:t>while</a:t>
            </a:r>
            <a:r>
              <a:rPr lang="it-IT" sz="1700" dirty="0">
                <a:latin typeface="Helvetica" pitchFamily="2" charset="0"/>
              </a:rPr>
              <a:t> </a:t>
            </a:r>
            <a:r>
              <a:rPr lang="it-IT" sz="1700" dirty="0" err="1">
                <a:latin typeface="Helvetica" pitchFamily="2" charset="0"/>
              </a:rPr>
              <a:t>grasping</a:t>
            </a:r>
            <a:r>
              <a:rPr lang="it-IT" sz="1700" dirty="0">
                <a:latin typeface="Helvetica" pitchFamily="2" charset="0"/>
              </a:rPr>
              <a:t> a </a:t>
            </a:r>
            <a:r>
              <a:rPr lang="it-IT" sz="1700" dirty="0" err="1">
                <a:latin typeface="Helvetica" pitchFamily="2" charset="0"/>
              </a:rPr>
              <a:t>sphere</a:t>
            </a:r>
            <a:r>
              <a:rPr lang="it-IT" sz="1700" dirty="0">
                <a:latin typeface="Helvetica" pitchFamily="2" charset="0"/>
              </a:rPr>
              <a:t>. On the </a:t>
            </a:r>
            <a:r>
              <a:rPr lang="it-IT" sz="1700" dirty="0" err="1">
                <a:latin typeface="Helvetica" pitchFamily="2" charset="0"/>
              </a:rPr>
              <a:t>right</a:t>
            </a:r>
            <a:r>
              <a:rPr lang="it-IT" sz="1700" dirty="0">
                <a:latin typeface="Helvetica" pitchFamily="2" charset="0"/>
              </a:rPr>
              <a:t> side, a bottom </a:t>
            </a:r>
            <a:r>
              <a:rPr lang="it-IT" sz="1700" dirty="0" err="1">
                <a:latin typeface="Helvetica" pitchFamily="2" charset="0"/>
              </a:rPr>
              <a:t>view</a:t>
            </a:r>
            <a:r>
              <a:rPr lang="it-IT" sz="1700" dirty="0">
                <a:latin typeface="Helvetica" pitchFamily="2" charset="0"/>
              </a:rPr>
              <a:t> </a:t>
            </a:r>
            <a:r>
              <a:rPr lang="it-IT" sz="1700" dirty="0" err="1">
                <a:latin typeface="Helvetica" pitchFamily="2" charset="0"/>
              </a:rPr>
              <a:t>is</a:t>
            </a:r>
            <a:r>
              <a:rPr lang="it-IT" sz="1700" dirty="0">
                <a:latin typeface="Helvetica" pitchFamily="2" charset="0"/>
              </a:rPr>
              <a:t> </a:t>
            </a:r>
            <a:r>
              <a:rPr lang="it-IT" sz="1700" dirty="0" err="1">
                <a:latin typeface="Helvetica" pitchFamily="2" charset="0"/>
              </a:rPr>
              <a:t>provided</a:t>
            </a:r>
            <a:r>
              <a:rPr lang="it-IT" sz="1700" dirty="0">
                <a:latin typeface="Helvetica" pitchFamily="2" charset="0"/>
              </a:rPr>
              <a:t>.</a:t>
            </a:r>
          </a:p>
          <a:p>
            <a:pPr algn="ctr"/>
            <a:r>
              <a:rPr lang="it-IT" sz="1700" dirty="0">
                <a:latin typeface="Helvetica" pitchFamily="2" charset="0"/>
              </a:rPr>
              <a:t>The </a:t>
            </a:r>
            <a:r>
              <a:rPr lang="it-IT" sz="1700" dirty="0" err="1">
                <a:latin typeface="Helvetica" pitchFamily="2" charset="0"/>
              </a:rPr>
              <a:t>gripping</a:t>
            </a:r>
            <a:r>
              <a:rPr lang="it-IT" sz="1700" dirty="0">
                <a:latin typeface="Helvetica" pitchFamily="2" charset="0"/>
              </a:rPr>
              <a:t> force </a:t>
            </a:r>
            <a:r>
              <a:rPr lang="it-IT" sz="1700" dirty="0" err="1">
                <a:latin typeface="Helvetica" pitchFamily="2" charset="0"/>
              </a:rPr>
              <a:t>required</a:t>
            </a:r>
            <a:r>
              <a:rPr lang="it-IT" sz="1700" dirty="0">
                <a:latin typeface="Helvetica" pitchFamily="2" charset="0"/>
              </a:rPr>
              <a:t> to </a:t>
            </a:r>
            <a:r>
              <a:rPr lang="it-IT" sz="1700" dirty="0" err="1">
                <a:latin typeface="Helvetica" pitchFamily="2" charset="0"/>
              </a:rPr>
              <a:t>grasp</a:t>
            </a:r>
            <a:r>
              <a:rPr lang="it-IT" sz="1700" dirty="0">
                <a:latin typeface="Helvetica" pitchFamily="2" charset="0"/>
              </a:rPr>
              <a:t> the </a:t>
            </a:r>
            <a:r>
              <a:rPr lang="it-IT" sz="1700" dirty="0" err="1">
                <a:latin typeface="Helvetica" pitchFamily="2" charset="0"/>
              </a:rPr>
              <a:t>object</a:t>
            </a:r>
            <a:r>
              <a:rPr lang="it-IT" sz="1700" dirty="0">
                <a:latin typeface="Helvetica" pitchFamily="2" charset="0"/>
              </a:rPr>
              <a:t> on </a:t>
            </a:r>
            <a:r>
              <a:rPr lang="it-IT" sz="1700" dirty="0" err="1">
                <a:latin typeface="Helvetica" pitchFamily="2" charset="0"/>
              </a:rPr>
              <a:t>each</a:t>
            </a:r>
            <a:r>
              <a:rPr lang="it-IT" sz="1700" dirty="0">
                <a:latin typeface="Helvetica" pitchFamily="2" charset="0"/>
              </a:rPr>
              <a:t> </a:t>
            </a:r>
            <a:r>
              <a:rPr lang="it-IT" sz="1700" dirty="0" err="1">
                <a:latin typeface="Helvetica" pitchFamily="2" charset="0"/>
              </a:rPr>
              <a:t>phalange</a:t>
            </a:r>
            <a:r>
              <a:rPr lang="it-IT" sz="1700" dirty="0">
                <a:latin typeface="Helvetica" pitchFamily="2" charset="0"/>
              </a:rPr>
              <a:t> </a:t>
            </a:r>
            <a:r>
              <a:rPr lang="it-IT" sz="1700" dirty="0" err="1">
                <a:latin typeface="Helvetica" pitchFamily="2" charset="0"/>
              </a:rPr>
              <a:t>is</a:t>
            </a:r>
            <a:r>
              <a:rPr lang="it-IT" sz="1700" dirty="0">
                <a:latin typeface="Helvetica" pitchFamily="2" charset="0"/>
              </a:rPr>
              <a:t>:</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FFBAE0C1-2D0F-CC8D-11FB-2321C33B86F1}"/>
                  </a:ext>
                </a:extLst>
              </p:cNvPr>
              <p:cNvSpPr txBox="1"/>
              <p:nvPr/>
            </p:nvSpPr>
            <p:spPr>
              <a:xfrm>
                <a:off x="5290673" y="3695758"/>
                <a:ext cx="1391022" cy="5177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𝑔</m:t>
                          </m:r>
                        </m:sub>
                      </m:sSub>
                      <m:r>
                        <a:rPr lang="it-IT" b="0" i="1" smtClean="0">
                          <a:latin typeface="Cambria Math" panose="02040503050406030204" pitchFamily="18" charset="0"/>
                        </a:rPr>
                        <m:t> </m:t>
                      </m:r>
                      <m:r>
                        <a:rPr lang="it-IT" b="0" i="1" smtClean="0">
                          <a:latin typeface="Cambria Math" panose="02040503050406030204" pitchFamily="18" charset="0"/>
                          <a:ea typeface="Cambria Math" panose="02040503050406030204" pitchFamily="18" charset="0"/>
                        </a:rPr>
                        <m:t>= </m:t>
                      </m:r>
                      <m:f>
                        <m:fPr>
                          <m:ctrlPr>
                            <a:rPr lang="it-IT" b="0"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𝑚𝑔</m:t>
                          </m:r>
                        </m:num>
                        <m:den>
                          <m:r>
                            <a:rPr lang="it-IT" b="0" i="1" smtClean="0">
                              <a:latin typeface="Cambria Math" panose="02040503050406030204" pitchFamily="18" charset="0"/>
                              <a:ea typeface="Cambria Math" panose="02040503050406030204" pitchFamily="18" charset="0"/>
                            </a:rPr>
                            <m:t>𝜇</m:t>
                          </m:r>
                          <m:r>
                            <a:rPr lang="it-IT" b="0" i="1" smtClean="0">
                              <a:latin typeface="Cambria Math" panose="02040503050406030204" pitchFamily="18" charset="0"/>
                              <a:ea typeface="Cambria Math" panose="02040503050406030204" pitchFamily="18" charset="0"/>
                            </a:rPr>
                            <m:t>𝑁</m:t>
                          </m:r>
                        </m:den>
                      </m:f>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𝑆</m:t>
                      </m:r>
                      <m:r>
                        <a:rPr lang="it-IT" b="0" i="1" smtClean="0">
                          <a:latin typeface="Cambria Math" panose="02040503050406030204" pitchFamily="18" charset="0"/>
                        </a:rPr>
                        <m:t> </m:t>
                      </m:r>
                    </m:oMath>
                  </m:oMathPara>
                </a14:m>
                <a:endParaRPr lang="it-IT" dirty="0"/>
              </a:p>
            </p:txBody>
          </p:sp>
        </mc:Choice>
        <mc:Fallback xmlns="">
          <p:sp>
            <p:nvSpPr>
              <p:cNvPr id="26" name="CasellaDiTesto 25">
                <a:extLst>
                  <a:ext uri="{FF2B5EF4-FFF2-40B4-BE49-F238E27FC236}">
                    <a16:creationId xmlns:a16="http://schemas.microsoft.com/office/drawing/2014/main" id="{FFBAE0C1-2D0F-CC8D-11FB-2321C33B86F1}"/>
                  </a:ext>
                </a:extLst>
              </p:cNvPr>
              <p:cNvSpPr txBox="1">
                <a:spLocks noRot="1" noChangeAspect="1" noMove="1" noResize="1" noEditPoints="1" noAdjustHandles="1" noChangeArrowheads="1" noChangeShapeType="1" noTextEdit="1"/>
              </p:cNvSpPr>
              <p:nvPr/>
            </p:nvSpPr>
            <p:spPr>
              <a:xfrm>
                <a:off x="5290673" y="3695758"/>
                <a:ext cx="1391022" cy="517770"/>
              </a:xfrm>
              <a:prstGeom prst="rect">
                <a:avLst/>
              </a:prstGeom>
              <a:blipFill>
                <a:blip r:embed="rId4"/>
                <a:stretch>
                  <a:fillRect l="-3604" t="-2381" r="-5405" b="-1666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21B4666D-731D-2C49-4E29-5A36D921456E}"/>
                  </a:ext>
                </a:extLst>
              </p:cNvPr>
              <p:cNvSpPr txBox="1"/>
              <p:nvPr/>
            </p:nvSpPr>
            <p:spPr>
              <a:xfrm>
                <a:off x="3261848" y="4515625"/>
                <a:ext cx="5668299" cy="1683346"/>
              </a:xfrm>
              <a:prstGeom prst="rect">
                <a:avLst/>
              </a:prstGeom>
              <a:noFill/>
            </p:spPr>
            <p:txBody>
              <a:bodyPr wrap="square" rtlCol="0">
                <a:spAutoFit/>
              </a:bodyPr>
              <a:lstStyle/>
              <a:p>
                <a:pPr algn="ctr"/>
                <a:r>
                  <a:rPr lang="it-IT" sz="1700" dirty="0" err="1">
                    <a:latin typeface="Helvetica" pitchFamily="2" charset="0"/>
                  </a:rPr>
                  <a:t>where</a:t>
                </a:r>
                <a:r>
                  <a:rPr lang="it-IT" sz="1700" dirty="0">
                    <a:latin typeface="Helvetica" pitchFamily="2" charset="0"/>
                  </a:rPr>
                  <a:t> </a:t>
                </a:r>
                <a14:m>
                  <m:oMath xmlns:m="http://schemas.openxmlformats.org/officeDocument/2006/math">
                    <m:sSub>
                      <m:sSubPr>
                        <m:ctrlPr>
                          <a:rPr lang="it-IT" sz="1700" b="0" i="1" smtClean="0">
                            <a:latin typeface="Cambria Math" panose="02040503050406030204" pitchFamily="18" charset="0"/>
                          </a:rPr>
                        </m:ctrlPr>
                      </m:sSubPr>
                      <m:e>
                        <m:r>
                          <a:rPr lang="it-IT" sz="1700" b="0" i="1" smtClean="0">
                            <a:latin typeface="Cambria Math" panose="02040503050406030204" pitchFamily="18" charset="0"/>
                          </a:rPr>
                          <m:t>𝐹</m:t>
                        </m:r>
                      </m:e>
                      <m:sub>
                        <m:r>
                          <a:rPr lang="it-IT" sz="1700" b="0" i="1" smtClean="0">
                            <a:latin typeface="Cambria Math" panose="02040503050406030204" pitchFamily="18" charset="0"/>
                          </a:rPr>
                          <m:t>𝑔</m:t>
                        </m:r>
                      </m:sub>
                    </m:sSub>
                  </m:oMath>
                </a14:m>
                <a:r>
                  <a:rPr lang="it-IT" sz="1700" dirty="0">
                    <a:latin typeface="Helvetica" pitchFamily="2" charset="0"/>
                  </a:rPr>
                  <a:t> </a:t>
                </a:r>
                <a:r>
                  <a:rPr lang="it-IT" sz="1700" dirty="0" err="1">
                    <a:latin typeface="Helvetica" pitchFamily="2" charset="0"/>
                  </a:rPr>
                  <a:t>is</a:t>
                </a:r>
                <a:r>
                  <a:rPr lang="it-IT" sz="1700" dirty="0">
                    <a:latin typeface="Helvetica" pitchFamily="2" charset="0"/>
                  </a:rPr>
                  <a:t> the </a:t>
                </a:r>
                <a:r>
                  <a:rPr lang="it-IT" sz="1700" dirty="0" err="1">
                    <a:latin typeface="Helvetica" pitchFamily="2" charset="0"/>
                  </a:rPr>
                  <a:t>gripping</a:t>
                </a:r>
                <a:r>
                  <a:rPr lang="it-IT" sz="1700" dirty="0">
                    <a:latin typeface="Helvetica" pitchFamily="2" charset="0"/>
                  </a:rPr>
                  <a:t> force to be </a:t>
                </a:r>
                <a:r>
                  <a:rPr lang="it-IT" sz="1700" dirty="0" err="1">
                    <a:latin typeface="Helvetica" pitchFamily="2" charset="0"/>
                  </a:rPr>
                  <a:t>applied</a:t>
                </a:r>
                <a:r>
                  <a:rPr lang="it-IT" sz="1700" dirty="0">
                    <a:latin typeface="Helvetica" pitchFamily="2" charset="0"/>
                  </a:rPr>
                  <a:t> to </a:t>
                </a:r>
                <a:r>
                  <a:rPr lang="it-IT" sz="1700" dirty="0" err="1">
                    <a:latin typeface="Helvetica" pitchFamily="2" charset="0"/>
                  </a:rPr>
                  <a:t>each</a:t>
                </a:r>
                <a:r>
                  <a:rPr lang="it-IT" sz="1700" dirty="0">
                    <a:latin typeface="Helvetica" pitchFamily="2" charset="0"/>
                  </a:rPr>
                  <a:t> </a:t>
                </a:r>
                <a:r>
                  <a:rPr lang="it-IT" sz="1700" dirty="0" err="1">
                    <a:latin typeface="Helvetica" pitchFamily="2" charset="0"/>
                  </a:rPr>
                  <a:t>phalange</a:t>
                </a:r>
                <a:r>
                  <a:rPr lang="it-IT" sz="1700" dirty="0">
                    <a:latin typeface="Helvetica" pitchFamily="2" charset="0"/>
                  </a:rPr>
                  <a:t>, </a:t>
                </a:r>
                <a14:m>
                  <m:oMath xmlns:m="http://schemas.openxmlformats.org/officeDocument/2006/math">
                    <m:r>
                      <a:rPr lang="it-IT" sz="1700" i="1">
                        <a:latin typeface="Cambria Math" panose="02040503050406030204" pitchFamily="18" charset="0"/>
                        <a:ea typeface="Cambria Math" panose="02040503050406030204" pitchFamily="18" charset="0"/>
                      </a:rPr>
                      <m:t>𝑚</m:t>
                    </m:r>
                  </m:oMath>
                </a14:m>
                <a:r>
                  <a:rPr lang="it-IT" sz="1700" dirty="0">
                    <a:latin typeface="Helvetica" pitchFamily="2" charset="0"/>
                  </a:rPr>
                  <a:t> </a:t>
                </a:r>
                <a:r>
                  <a:rPr lang="it-IT" sz="1700" dirty="0" err="1">
                    <a:latin typeface="Helvetica" pitchFamily="2" charset="0"/>
                  </a:rPr>
                  <a:t>is</a:t>
                </a:r>
                <a:r>
                  <a:rPr lang="it-IT" sz="1700" dirty="0">
                    <a:latin typeface="Helvetica" pitchFamily="2" charset="0"/>
                  </a:rPr>
                  <a:t> the weight of the </a:t>
                </a:r>
                <a:r>
                  <a:rPr lang="it-IT" sz="1700" dirty="0" err="1">
                    <a:latin typeface="Helvetica" pitchFamily="2" charset="0"/>
                  </a:rPr>
                  <a:t>object</a:t>
                </a:r>
                <a:r>
                  <a:rPr lang="it-IT" sz="1700" dirty="0">
                    <a:latin typeface="Helvetica" pitchFamily="2" charset="0"/>
                  </a:rPr>
                  <a:t> to</a:t>
                </a:r>
              </a:p>
              <a:p>
                <a:pPr algn="ctr"/>
                <a:r>
                  <a:rPr lang="it-IT" sz="1700" dirty="0">
                    <a:latin typeface="Helvetica" pitchFamily="2" charset="0"/>
                  </a:rPr>
                  <a:t>be </a:t>
                </a:r>
                <a:r>
                  <a:rPr lang="it-IT" sz="1700" dirty="0" err="1">
                    <a:latin typeface="Helvetica" pitchFamily="2" charset="0"/>
                  </a:rPr>
                  <a:t>grasped</a:t>
                </a:r>
                <a:r>
                  <a:rPr lang="it-IT" sz="1700" dirty="0">
                    <a:latin typeface="Helvetica" pitchFamily="2" charset="0"/>
                  </a:rPr>
                  <a:t>, </a:t>
                </a:r>
                <a14:m>
                  <m:oMath xmlns:m="http://schemas.openxmlformats.org/officeDocument/2006/math">
                    <m:r>
                      <a:rPr lang="it-IT" sz="1700" b="0" i="1" smtClean="0">
                        <a:latin typeface="Cambria Math" panose="02040503050406030204" pitchFamily="18" charset="0"/>
                        <a:ea typeface="Cambria Math" panose="02040503050406030204" pitchFamily="18" charset="0"/>
                      </a:rPr>
                      <m:t>𝑔</m:t>
                    </m:r>
                  </m:oMath>
                </a14:m>
                <a:r>
                  <a:rPr lang="it-IT" sz="1700" dirty="0">
                    <a:latin typeface="Helvetica" pitchFamily="2" charset="0"/>
                  </a:rPr>
                  <a:t> </a:t>
                </a:r>
                <a:r>
                  <a:rPr lang="it-IT" sz="1700" dirty="0" err="1">
                    <a:latin typeface="Helvetica" pitchFamily="2" charset="0"/>
                  </a:rPr>
                  <a:t>is</a:t>
                </a:r>
                <a:r>
                  <a:rPr lang="it-IT" sz="1700" dirty="0">
                    <a:latin typeface="Helvetica" pitchFamily="2" charset="0"/>
                  </a:rPr>
                  <a:t> the </a:t>
                </a:r>
                <a:r>
                  <a:rPr lang="it-IT" sz="1700" dirty="0" err="1">
                    <a:latin typeface="Helvetica" pitchFamily="2" charset="0"/>
                  </a:rPr>
                  <a:t>gravitational</a:t>
                </a:r>
                <a:r>
                  <a:rPr lang="it-IT" sz="1700" dirty="0">
                    <a:latin typeface="Helvetica" pitchFamily="2" charset="0"/>
                  </a:rPr>
                  <a:t> </a:t>
                </a:r>
                <a:r>
                  <a:rPr lang="it-IT" sz="1700" dirty="0" err="1">
                    <a:latin typeface="Helvetica" pitchFamily="2" charset="0"/>
                  </a:rPr>
                  <a:t>constant</a:t>
                </a:r>
                <a:r>
                  <a:rPr lang="it-IT" sz="1700" dirty="0">
                    <a:latin typeface="Helvetica" pitchFamily="2" charset="0"/>
                  </a:rPr>
                  <a:t>, </a:t>
                </a:r>
                <a14:m>
                  <m:oMath xmlns:m="http://schemas.openxmlformats.org/officeDocument/2006/math">
                    <m:r>
                      <a:rPr lang="it-IT" sz="1700" i="1">
                        <a:latin typeface="Cambria Math" panose="02040503050406030204" pitchFamily="18" charset="0"/>
                        <a:ea typeface="Cambria Math" panose="02040503050406030204" pitchFamily="18" charset="0"/>
                      </a:rPr>
                      <m:t>𝜇</m:t>
                    </m:r>
                  </m:oMath>
                </a14:m>
                <a:r>
                  <a:rPr lang="el-GR" sz="1700" dirty="0">
                    <a:latin typeface="Helvetica" pitchFamily="2" charset="0"/>
                  </a:rPr>
                  <a:t> </a:t>
                </a:r>
                <a:r>
                  <a:rPr lang="it-IT" sz="1700" dirty="0" err="1">
                    <a:latin typeface="Helvetica" pitchFamily="2" charset="0"/>
                  </a:rPr>
                  <a:t>is</a:t>
                </a:r>
                <a:r>
                  <a:rPr lang="it-IT" sz="1700" dirty="0">
                    <a:latin typeface="Helvetica" pitchFamily="2" charset="0"/>
                  </a:rPr>
                  <a:t> the </a:t>
                </a:r>
                <a:r>
                  <a:rPr lang="it-IT" sz="1700" dirty="0" err="1">
                    <a:latin typeface="Helvetica" pitchFamily="2" charset="0"/>
                  </a:rPr>
                  <a:t>coefficient</a:t>
                </a:r>
                <a:r>
                  <a:rPr lang="it-IT" sz="1700" dirty="0">
                    <a:latin typeface="Helvetica" pitchFamily="2" charset="0"/>
                  </a:rPr>
                  <a:t> of </a:t>
                </a:r>
                <a:r>
                  <a:rPr lang="it-IT" sz="1700" dirty="0" err="1">
                    <a:latin typeface="Helvetica" pitchFamily="2" charset="0"/>
                  </a:rPr>
                  <a:t>friction</a:t>
                </a:r>
                <a:r>
                  <a:rPr lang="it-IT" sz="1700" dirty="0">
                    <a:latin typeface="Helvetica" pitchFamily="2" charset="0"/>
                  </a:rPr>
                  <a:t> </a:t>
                </a:r>
                <a:r>
                  <a:rPr lang="it-IT" sz="1700" dirty="0" err="1">
                    <a:latin typeface="Helvetica" pitchFamily="2" charset="0"/>
                  </a:rPr>
                  <a:t>between</a:t>
                </a:r>
                <a:r>
                  <a:rPr lang="it-IT" sz="1700" dirty="0">
                    <a:latin typeface="Helvetica" pitchFamily="2" charset="0"/>
                  </a:rPr>
                  <a:t> the </a:t>
                </a:r>
                <a:r>
                  <a:rPr lang="it-IT" sz="1700" dirty="0" err="1">
                    <a:latin typeface="Helvetica" pitchFamily="2" charset="0"/>
                  </a:rPr>
                  <a:t>materials</a:t>
                </a:r>
                <a:r>
                  <a:rPr lang="it-IT" sz="1700" dirty="0">
                    <a:latin typeface="Helvetica" pitchFamily="2" charset="0"/>
                  </a:rPr>
                  <a:t> in</a:t>
                </a:r>
              </a:p>
              <a:p>
                <a:pPr algn="ctr"/>
                <a:r>
                  <a:rPr lang="it-IT" sz="1700" dirty="0">
                    <a:latin typeface="Helvetica" pitchFamily="2" charset="0"/>
                  </a:rPr>
                  <a:t>contact (0.25 in </a:t>
                </a:r>
                <a:r>
                  <a:rPr lang="it-IT" sz="1700" dirty="0" err="1">
                    <a:latin typeface="Helvetica" pitchFamily="2" charset="0"/>
                  </a:rPr>
                  <a:t>our</a:t>
                </a:r>
                <a:r>
                  <a:rPr lang="it-IT" sz="1700" dirty="0">
                    <a:latin typeface="Helvetica" pitchFamily="2" charset="0"/>
                  </a:rPr>
                  <a:t> case), </a:t>
                </a:r>
                <a14:m>
                  <m:oMath xmlns:m="http://schemas.openxmlformats.org/officeDocument/2006/math">
                    <m:r>
                      <a:rPr lang="it-IT" sz="1700" b="0" i="1" smtClean="0">
                        <a:latin typeface="Cambria Math" panose="02040503050406030204" pitchFamily="18" charset="0"/>
                        <a:ea typeface="Cambria Math" panose="02040503050406030204" pitchFamily="18" charset="0"/>
                      </a:rPr>
                      <m:t>𝑁</m:t>
                    </m:r>
                  </m:oMath>
                </a14:m>
                <a:r>
                  <a:rPr lang="it-IT" sz="1700" dirty="0">
                    <a:latin typeface="Helvetica" pitchFamily="2" charset="0"/>
                  </a:rPr>
                  <a:t> </a:t>
                </a:r>
                <a:r>
                  <a:rPr lang="it-IT" sz="1700" dirty="0" err="1">
                    <a:latin typeface="Helvetica" pitchFamily="2" charset="0"/>
                  </a:rPr>
                  <a:t>is</a:t>
                </a:r>
                <a:r>
                  <a:rPr lang="it-IT" sz="1700" dirty="0">
                    <a:latin typeface="Helvetica" pitchFamily="2" charset="0"/>
                  </a:rPr>
                  <a:t> the </a:t>
                </a:r>
                <a:r>
                  <a:rPr lang="it-IT" sz="1700" dirty="0" err="1">
                    <a:latin typeface="Helvetica" pitchFamily="2" charset="0"/>
                  </a:rPr>
                  <a:t>number</a:t>
                </a:r>
                <a:r>
                  <a:rPr lang="it-IT" sz="1700" dirty="0">
                    <a:latin typeface="Helvetica" pitchFamily="2" charset="0"/>
                  </a:rPr>
                  <a:t> of </a:t>
                </a:r>
                <a:r>
                  <a:rPr lang="it-IT" sz="1700" dirty="0" err="1">
                    <a:latin typeface="Helvetica" pitchFamily="2" charset="0"/>
                  </a:rPr>
                  <a:t>gripper</a:t>
                </a:r>
                <a:r>
                  <a:rPr lang="it-IT" sz="1700" dirty="0">
                    <a:latin typeface="Helvetica" pitchFamily="2" charset="0"/>
                  </a:rPr>
                  <a:t> fingers and </a:t>
                </a:r>
                <a14:m>
                  <m:oMath xmlns:m="http://schemas.openxmlformats.org/officeDocument/2006/math">
                    <m:r>
                      <a:rPr lang="it-IT" sz="1700" i="1">
                        <a:latin typeface="Cambria Math" panose="02040503050406030204" pitchFamily="18" charset="0"/>
                        <a:ea typeface="Cambria Math" panose="02040503050406030204" pitchFamily="18" charset="0"/>
                      </a:rPr>
                      <m:t>𝑆</m:t>
                    </m:r>
                  </m:oMath>
                </a14:m>
                <a:r>
                  <a:rPr lang="it-IT" sz="1700" dirty="0">
                    <a:latin typeface="Helvetica" pitchFamily="2" charset="0"/>
                  </a:rPr>
                  <a:t> </a:t>
                </a:r>
                <a:r>
                  <a:rPr lang="it-IT" sz="1700" dirty="0" err="1">
                    <a:latin typeface="Helvetica" pitchFamily="2" charset="0"/>
                  </a:rPr>
                  <a:t>is</a:t>
                </a:r>
                <a:r>
                  <a:rPr lang="it-IT" sz="1700" dirty="0">
                    <a:latin typeface="Helvetica" pitchFamily="2" charset="0"/>
                  </a:rPr>
                  <a:t> a </a:t>
                </a:r>
                <a:r>
                  <a:rPr lang="it-IT" sz="1700" dirty="0" err="1">
                    <a:latin typeface="Helvetica" pitchFamily="2" charset="0"/>
                  </a:rPr>
                  <a:t>safety</a:t>
                </a:r>
                <a:r>
                  <a:rPr lang="it-IT" sz="1700" dirty="0">
                    <a:latin typeface="Helvetica" pitchFamily="2" charset="0"/>
                  </a:rPr>
                  <a:t> </a:t>
                </a:r>
                <a:r>
                  <a:rPr lang="it-IT" sz="1700" dirty="0" err="1">
                    <a:latin typeface="Helvetica" pitchFamily="2" charset="0"/>
                  </a:rPr>
                  <a:t>factor</a:t>
                </a:r>
                <a:r>
                  <a:rPr lang="it-IT" sz="1700" dirty="0">
                    <a:latin typeface="Helvetica" pitchFamily="2" charset="0"/>
                  </a:rPr>
                  <a:t>.</a:t>
                </a:r>
              </a:p>
            </p:txBody>
          </p:sp>
        </mc:Choice>
        <mc:Fallback xmlns="">
          <p:sp>
            <p:nvSpPr>
              <p:cNvPr id="27" name="CasellaDiTesto 26">
                <a:extLst>
                  <a:ext uri="{FF2B5EF4-FFF2-40B4-BE49-F238E27FC236}">
                    <a16:creationId xmlns:a16="http://schemas.microsoft.com/office/drawing/2014/main" id="{21B4666D-731D-2C49-4E29-5A36D921456E}"/>
                  </a:ext>
                </a:extLst>
              </p:cNvPr>
              <p:cNvSpPr txBox="1">
                <a:spLocks noRot="1" noChangeAspect="1" noMove="1" noResize="1" noEditPoints="1" noAdjustHandles="1" noChangeArrowheads="1" noChangeShapeType="1" noTextEdit="1"/>
              </p:cNvSpPr>
              <p:nvPr/>
            </p:nvSpPr>
            <p:spPr>
              <a:xfrm>
                <a:off x="3261848" y="4515625"/>
                <a:ext cx="5668299" cy="1683346"/>
              </a:xfrm>
              <a:prstGeom prst="rect">
                <a:avLst/>
              </a:prstGeom>
              <a:blipFill>
                <a:blip r:embed="rId5"/>
                <a:stretch>
                  <a:fillRect t="-1493" b="-3731"/>
                </a:stretch>
              </a:blipFill>
            </p:spPr>
            <p:txBody>
              <a:bodyPr/>
              <a:lstStyle/>
              <a:p>
                <a:r>
                  <a:rPr lang="it-IT">
                    <a:noFill/>
                  </a:rPr>
                  <a:t> </a:t>
                </a:r>
              </a:p>
            </p:txBody>
          </p:sp>
        </mc:Fallback>
      </mc:AlternateContent>
    </p:spTree>
    <p:extLst>
      <p:ext uri="{BB962C8B-B14F-4D97-AF65-F5344CB8AC3E}">
        <p14:creationId xmlns:p14="http://schemas.microsoft.com/office/powerpoint/2010/main" val="429183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DC MOTOR</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4034634" y="2398425"/>
            <a:ext cx="7132485" cy="2308324"/>
          </a:xfrm>
          <a:prstGeom prst="rect">
            <a:avLst/>
          </a:prstGeom>
          <a:noFill/>
        </p:spPr>
        <p:txBody>
          <a:bodyPr wrap="square" rtlCol="0">
            <a:spAutoFit/>
          </a:bodyPr>
          <a:lstStyle/>
          <a:p>
            <a:pPr algn="just"/>
            <a:r>
              <a:rPr lang="en-US" sz="1800" b="0" i="0" dirty="0">
                <a:solidFill>
                  <a:srgbClr val="000000"/>
                </a:solidFill>
                <a:effectLst/>
                <a:latin typeface="Helvetica" panose="020B0604020202020204" pitchFamily="34" charset="0"/>
                <a:cs typeface="Helvetica" panose="020B0604020202020204" pitchFamily="34" charset="0"/>
              </a:rPr>
              <a:t>The choice of motor is crucial since it determines the maximum gripping force applicable by the end-effector and also the closing and opening speed. </a:t>
            </a:r>
          </a:p>
          <a:p>
            <a:endParaRPr lang="en-US" sz="1800" b="0" i="0" dirty="0">
              <a:solidFill>
                <a:srgbClr val="000000"/>
              </a:solidFill>
              <a:effectLst/>
              <a:latin typeface="Helvetica" panose="020B0604020202020204" pitchFamily="34" charset="0"/>
              <a:cs typeface="Helvetica" panose="020B0604020202020204" pitchFamily="34" charset="0"/>
            </a:endParaRPr>
          </a:p>
          <a:p>
            <a:pPr algn="just"/>
            <a:r>
              <a:rPr lang="en-US" sz="1800" b="0" i="0" dirty="0">
                <a:solidFill>
                  <a:srgbClr val="000000"/>
                </a:solidFill>
                <a:effectLst/>
                <a:latin typeface="Helvetica" panose="020B0604020202020204" pitchFamily="34" charset="0"/>
                <a:cs typeface="Helvetica" panose="020B0604020202020204" pitchFamily="34" charset="0"/>
              </a:rPr>
              <a:t>Among the various types, the DC motor is chosen, which, having a linear torque characteristic, makes it easy to deduce the force that can be obtained from the feed-forward construction parameters, as shown below:</a:t>
            </a:r>
            <a:r>
              <a:rPr lang="en-US" dirty="0">
                <a:latin typeface="Helvetica" panose="020B0604020202020204" pitchFamily="34" charset="0"/>
                <a:cs typeface="Helvetica" panose="020B0604020202020204" pitchFamily="34" charset="0"/>
              </a:rPr>
              <a:t> </a:t>
            </a:r>
            <a:endParaRPr lang="it-IT" dirty="0">
              <a:latin typeface="Helvetica" panose="020B0604020202020204" pitchFamily="34" charset="0"/>
              <a:cs typeface="Helvetica" panose="020B0604020202020204" pitchFamily="34" charset="0"/>
            </a:endParaRPr>
          </a:p>
        </p:txBody>
      </p:sp>
      <p:sp>
        <p:nvSpPr>
          <p:cNvPr id="33" name="CasellaDiTesto 32">
            <a:extLst>
              <a:ext uri="{FF2B5EF4-FFF2-40B4-BE49-F238E27FC236}">
                <a16:creationId xmlns:a16="http://schemas.microsoft.com/office/drawing/2014/main" id="{4636CF79-53EF-7417-608A-0F0ECF214B28}"/>
              </a:ext>
            </a:extLst>
          </p:cNvPr>
          <p:cNvSpPr txBox="1"/>
          <p:nvPr/>
        </p:nvSpPr>
        <p:spPr>
          <a:xfrm>
            <a:off x="6211139" y="3846930"/>
            <a:ext cx="2577494" cy="276999"/>
          </a:xfrm>
          <a:prstGeom prst="rect">
            <a:avLst/>
          </a:prstGeom>
          <a:noFill/>
        </p:spPr>
        <p:txBody>
          <a:bodyPr wrap="square" lIns="0" tIns="0" rIns="0" bIns="0" rtlCol="0">
            <a:spAutoFit/>
          </a:bodyPr>
          <a:lstStyle/>
          <a:p>
            <a:endParaRPr lang="it-IT" dirty="0"/>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2F0B4289-C472-3E65-3189-873BBC2211C2}"/>
                  </a:ext>
                </a:extLst>
              </p:cNvPr>
              <p:cNvSpPr txBox="1"/>
              <p:nvPr/>
            </p:nvSpPr>
            <p:spPr>
              <a:xfrm>
                <a:off x="6211139" y="5201856"/>
                <a:ext cx="160274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000" b="0" i="1" smtClean="0">
                          <a:solidFill>
                            <a:schemeClr val="tx1"/>
                          </a:solidFill>
                          <a:latin typeface="Cambria Math" panose="02040503050406030204" pitchFamily="18" charset="0"/>
                        </a:rPr>
                        <m:t>𝑇</m:t>
                      </m:r>
                      <m:r>
                        <a:rPr lang="it-IT" sz="2000" b="0" i="1" smtClean="0">
                          <a:solidFill>
                            <a:schemeClr val="tx1"/>
                          </a:solidFill>
                          <a:latin typeface="Cambria Math" panose="02040503050406030204" pitchFamily="18" charset="0"/>
                          <a:ea typeface="Cambria Math" panose="02040503050406030204" pitchFamily="18" charset="0"/>
                        </a:rPr>
                        <m:t>=</m:t>
                      </m:r>
                      <m:r>
                        <a:rPr lang="it-IT" sz="2000" b="0" i="1" smtClean="0">
                          <a:solidFill>
                            <a:schemeClr val="tx1"/>
                          </a:solidFill>
                          <a:latin typeface="Cambria Math" panose="02040503050406030204" pitchFamily="18" charset="0"/>
                          <a:ea typeface="Cambria Math" panose="02040503050406030204" pitchFamily="18" charset="0"/>
                        </a:rPr>
                        <m:t>𝐾</m:t>
                      </m:r>
                      <m:r>
                        <a:rPr lang="it-IT" sz="2000" b="0" i="1" smtClean="0">
                          <a:solidFill>
                            <a:schemeClr val="tx1"/>
                          </a:solidFill>
                          <a:latin typeface="Cambria Math" panose="02040503050406030204" pitchFamily="18" charset="0"/>
                          <a:ea typeface="Cambria Math" panose="02040503050406030204" pitchFamily="18" charset="0"/>
                        </a:rPr>
                        <m:t>∙</m:t>
                      </m:r>
                      <m:r>
                        <a:rPr lang="it-IT" sz="2000" b="0" i="1" smtClean="0">
                          <a:solidFill>
                            <a:schemeClr val="tx1"/>
                          </a:solidFill>
                          <a:latin typeface="Cambria Math" panose="02040503050406030204" pitchFamily="18" charset="0"/>
                          <a:ea typeface="Cambria Math" panose="02040503050406030204" pitchFamily="18" charset="0"/>
                        </a:rPr>
                        <m:t>𝜙</m:t>
                      </m:r>
                      <m:r>
                        <a:rPr lang="it-IT" sz="2000" b="0" i="1" smtClean="0">
                          <a:solidFill>
                            <a:schemeClr val="tx1"/>
                          </a:solidFill>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𝐼</m:t>
                          </m:r>
                        </m:e>
                        <m:sub>
                          <m:r>
                            <a:rPr lang="it-IT" sz="2000" b="0" i="1" smtClean="0">
                              <a:latin typeface="Cambria Math" panose="02040503050406030204" pitchFamily="18" charset="0"/>
                              <a:ea typeface="Cambria Math" panose="02040503050406030204" pitchFamily="18" charset="0"/>
                            </a:rPr>
                            <m:t>𝑎</m:t>
                          </m:r>
                        </m:sub>
                      </m:sSub>
                    </m:oMath>
                  </m:oMathPara>
                </a14:m>
                <a:endParaRPr lang="it-IT" sz="2000" dirty="0">
                  <a:solidFill>
                    <a:schemeClr val="tx1"/>
                  </a:solidFill>
                </a:endParaRPr>
              </a:p>
            </p:txBody>
          </p:sp>
        </mc:Choice>
        <mc:Fallback xmlns="">
          <p:sp>
            <p:nvSpPr>
              <p:cNvPr id="37" name="CasellaDiTesto 36">
                <a:extLst>
                  <a:ext uri="{FF2B5EF4-FFF2-40B4-BE49-F238E27FC236}">
                    <a16:creationId xmlns:a16="http://schemas.microsoft.com/office/drawing/2014/main" id="{2F0B4289-C472-3E65-3189-873BBC2211C2}"/>
                  </a:ext>
                </a:extLst>
              </p:cNvPr>
              <p:cNvSpPr txBox="1">
                <a:spLocks noRot="1" noChangeAspect="1" noMove="1" noResize="1" noEditPoints="1" noAdjustHandles="1" noChangeArrowheads="1" noChangeShapeType="1" noTextEdit="1"/>
              </p:cNvSpPr>
              <p:nvPr/>
            </p:nvSpPr>
            <p:spPr>
              <a:xfrm>
                <a:off x="6211139" y="5201856"/>
                <a:ext cx="1602742" cy="307777"/>
              </a:xfrm>
              <a:prstGeom prst="rect">
                <a:avLst/>
              </a:prstGeom>
              <a:blipFill>
                <a:blip r:embed="rId2"/>
                <a:stretch>
                  <a:fillRect l="-380" b="-31373"/>
                </a:stretch>
              </a:blipFill>
            </p:spPr>
            <p:txBody>
              <a:bodyPr/>
              <a:lstStyle/>
              <a:p>
                <a:r>
                  <a:rPr lang="it-IT">
                    <a:noFill/>
                  </a:rPr>
                  <a:t> </a:t>
                </a:r>
              </a:p>
            </p:txBody>
          </p:sp>
        </mc:Fallback>
      </mc:AlternateContent>
      <p:pic>
        <p:nvPicPr>
          <p:cNvPr id="13" name="Picture 12" descr="A metal rod with a screw&#10;&#10;Description automatically generated">
            <a:extLst>
              <a:ext uri="{FF2B5EF4-FFF2-40B4-BE49-F238E27FC236}">
                <a16:creationId xmlns:a16="http://schemas.microsoft.com/office/drawing/2014/main" id="{5D7202F4-B87D-686D-741F-0C869F34A3A5}"/>
              </a:ext>
            </a:extLst>
          </p:cNvPr>
          <p:cNvPicPr>
            <a:picLocks noChangeAspect="1"/>
          </p:cNvPicPr>
          <p:nvPr/>
        </p:nvPicPr>
        <p:blipFill rotWithShape="1">
          <a:blip r:embed="rId3"/>
          <a:srcRect l="14475" r="8807"/>
          <a:stretch/>
        </p:blipFill>
        <p:spPr>
          <a:xfrm rot="5400000" flipH="1">
            <a:off x="350878" y="2640504"/>
            <a:ext cx="4081114" cy="1470572"/>
          </a:xfrm>
          <a:prstGeom prst="rect">
            <a:avLst/>
          </a:prstGeom>
        </p:spPr>
      </p:pic>
      <p:sp>
        <p:nvSpPr>
          <p:cNvPr id="2" name="CasellaDiTesto 13">
            <a:extLst>
              <a:ext uri="{FF2B5EF4-FFF2-40B4-BE49-F238E27FC236}">
                <a16:creationId xmlns:a16="http://schemas.microsoft.com/office/drawing/2014/main" id="{DE7E1CB8-47AE-E1AA-FD61-3FC00C48DFE2}"/>
              </a:ext>
            </a:extLst>
          </p:cNvPr>
          <p:cNvSpPr txBox="1"/>
          <p:nvPr/>
        </p:nvSpPr>
        <p:spPr>
          <a:xfrm>
            <a:off x="1656149" y="5522767"/>
            <a:ext cx="1765464" cy="507831"/>
          </a:xfrm>
          <a:prstGeom prst="rect">
            <a:avLst/>
          </a:prstGeom>
          <a:noFill/>
        </p:spPr>
        <p:txBody>
          <a:bodyPr wrap="square" rtlCol="0">
            <a:spAutoFit/>
          </a:bodyPr>
          <a:lstStyle/>
          <a:p>
            <a:r>
              <a:rPr lang="it-IT" sz="900" b="1" dirty="0">
                <a:latin typeface="Helvetica" pitchFamily="2" charset="0"/>
              </a:rPr>
              <a:t>Figure 12: </a:t>
            </a:r>
            <a:r>
              <a:rPr lang="it-IT" sz="900" dirty="0">
                <a:latin typeface="Helvetica" pitchFamily="2" charset="0"/>
              </a:rPr>
              <a:t>DC </a:t>
            </a:r>
            <a:r>
              <a:rPr lang="it-IT" sz="900" dirty="0" err="1">
                <a:latin typeface="Helvetica" pitchFamily="2" charset="0"/>
              </a:rPr>
              <a:t>motor</a:t>
            </a:r>
            <a:r>
              <a:rPr lang="it-IT" sz="900" dirty="0">
                <a:latin typeface="Helvetica" pitchFamily="2" charset="0"/>
              </a:rPr>
              <a:t> </a:t>
            </a:r>
            <a:r>
              <a:rPr lang="it-IT" sz="900" dirty="0" err="1">
                <a:latin typeface="Helvetica" pitchFamily="2" charset="0"/>
              </a:rPr>
              <a:t>used</a:t>
            </a:r>
            <a:r>
              <a:rPr lang="it-IT" sz="900" dirty="0">
                <a:latin typeface="Helvetica" pitchFamily="2" charset="0"/>
              </a:rPr>
              <a:t> in the </a:t>
            </a:r>
            <a:r>
              <a:rPr lang="it-IT" sz="900" dirty="0" err="1">
                <a:latin typeface="Helvetica" pitchFamily="2" charset="0"/>
              </a:rPr>
              <a:t>experimental</a:t>
            </a:r>
            <a:r>
              <a:rPr lang="it-IT" sz="900" dirty="0">
                <a:latin typeface="Helvetica" pitchFamily="2" charset="0"/>
              </a:rPr>
              <a:t> </a:t>
            </a:r>
            <a:r>
              <a:rPr lang="it-IT" sz="900" dirty="0" err="1">
                <a:latin typeface="Helvetica" pitchFamily="2" charset="0"/>
              </a:rPr>
              <a:t>phase</a:t>
            </a:r>
            <a:r>
              <a:rPr lang="it-IT" sz="900" dirty="0">
                <a:latin typeface="Helvetica" pitchFamily="2" charset="0"/>
              </a:rPr>
              <a:t> (</a:t>
            </a:r>
            <a:r>
              <a:rPr lang="it-IT" sz="900" dirty="0" err="1">
                <a:latin typeface="Helvetica" pitchFamily="2" charset="0"/>
              </a:rPr>
              <a:t>available</a:t>
            </a:r>
            <a:r>
              <a:rPr lang="it-IT" sz="900" dirty="0">
                <a:latin typeface="Helvetica" pitchFamily="2" charset="0"/>
              </a:rPr>
              <a:t> </a:t>
            </a:r>
            <a:r>
              <a:rPr lang="it-IT" sz="900" dirty="0" err="1">
                <a:latin typeface="Helvetica" pitchFamily="2" charset="0"/>
              </a:rPr>
              <a:t>at</a:t>
            </a:r>
            <a:r>
              <a:rPr lang="it-IT" sz="900" dirty="0">
                <a:latin typeface="Helvetica" pitchFamily="2" charset="0"/>
              </a:rPr>
              <a:t> the following </a:t>
            </a:r>
            <a:r>
              <a:rPr lang="it-IT" sz="900" dirty="0">
                <a:latin typeface="Helvetica" pitchFamily="2" charset="0"/>
                <a:hlinkClick r:id="rId4"/>
              </a:rPr>
              <a:t>link</a:t>
            </a:r>
            <a:r>
              <a:rPr lang="it-IT" sz="900" dirty="0">
                <a:latin typeface="Helvetica" pitchFamily="2" charset="0"/>
              </a:rPr>
              <a:t>).</a:t>
            </a:r>
          </a:p>
        </p:txBody>
      </p:sp>
    </p:spTree>
    <p:extLst>
      <p:ext uri="{BB962C8B-B14F-4D97-AF65-F5344CB8AC3E}">
        <p14:creationId xmlns:p14="http://schemas.microsoft.com/office/powerpoint/2010/main" val="290225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DC MOTOR</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787377" y="2079425"/>
            <a:ext cx="10436765" cy="1754326"/>
          </a:xfrm>
          <a:prstGeom prst="rect">
            <a:avLst/>
          </a:prstGeom>
          <a:noFill/>
        </p:spPr>
        <p:txBody>
          <a:bodyPr wrap="square" rtlCol="0">
            <a:spAutoFit/>
          </a:bodyPr>
          <a:lstStyle/>
          <a:p>
            <a:pPr algn="just"/>
            <a:r>
              <a:rPr lang="en-US" sz="1800" b="0" i="0" dirty="0">
                <a:solidFill>
                  <a:srgbClr val="000000"/>
                </a:solidFill>
                <a:effectLst/>
                <a:latin typeface="Helvetica" panose="020B0604020202020204" pitchFamily="34" charset="0"/>
                <a:cs typeface="Helvetica" panose="020B0604020202020204" pitchFamily="34" charset="0"/>
              </a:rPr>
              <a:t>It is also necessary to transform the rotary motion of our motor into a linear motion suitable for the movement of the palm in our end-effector.</a:t>
            </a:r>
          </a:p>
          <a:p>
            <a:pPr algn="just"/>
            <a:endParaRPr lang="en-US" dirty="0">
              <a:latin typeface="Helvetica" panose="020B0604020202020204" pitchFamily="34" charset="0"/>
              <a:cs typeface="Helvetica" panose="020B0604020202020204" pitchFamily="34" charset="0"/>
            </a:endParaRPr>
          </a:p>
          <a:p>
            <a:pPr algn="just"/>
            <a:r>
              <a:rPr lang="en-US" dirty="0">
                <a:latin typeface="Helvetica" panose="020B0604020202020204" pitchFamily="34" charset="0"/>
                <a:cs typeface="Helvetica" panose="020B0604020202020204" pitchFamily="34" charset="0"/>
              </a:rPr>
              <a:t>From the motor datasheet, having set the appropriate power values, the corresponding torque can be derived. For simulation purposes we use the following formula to derive the force exerted on the palm.</a:t>
            </a:r>
            <a:endParaRPr lang="it-IT" dirty="0">
              <a:latin typeface="Helvetica" panose="020B0604020202020204" pitchFamily="34" charset="0"/>
              <a:cs typeface="Helvetica" panose="020B0604020202020204" pitchFamily="34" charset="0"/>
            </a:endParaRPr>
          </a:p>
        </p:txBody>
      </p:sp>
      <p:sp>
        <p:nvSpPr>
          <p:cNvPr id="33" name="CasellaDiTesto 32">
            <a:extLst>
              <a:ext uri="{FF2B5EF4-FFF2-40B4-BE49-F238E27FC236}">
                <a16:creationId xmlns:a16="http://schemas.microsoft.com/office/drawing/2014/main" id="{4636CF79-53EF-7417-608A-0F0ECF214B28}"/>
              </a:ext>
            </a:extLst>
          </p:cNvPr>
          <p:cNvSpPr txBox="1"/>
          <p:nvPr/>
        </p:nvSpPr>
        <p:spPr>
          <a:xfrm>
            <a:off x="6211139" y="3846930"/>
            <a:ext cx="2577494" cy="276999"/>
          </a:xfrm>
          <a:prstGeom prst="rect">
            <a:avLst/>
          </a:prstGeom>
          <a:noFill/>
        </p:spPr>
        <p:txBody>
          <a:bodyPr wrap="square" lIns="0" tIns="0" rIns="0" bIns="0" rtlCol="0">
            <a:spAutoFit/>
          </a:bodyPr>
          <a:lstStyle/>
          <a:p>
            <a:endParaRPr lang="it-IT" dirty="0"/>
          </a:p>
        </p:txBody>
      </p:sp>
      <mc:AlternateContent xmlns:mc="http://schemas.openxmlformats.org/markup-compatibility/2006" xmlns:a14="http://schemas.microsoft.com/office/drawing/2010/main">
        <mc:Choice Requires="a14">
          <p:sp>
            <p:nvSpPr>
              <p:cNvPr id="3" name="CasellaDiTesto 27">
                <a:extLst>
                  <a:ext uri="{FF2B5EF4-FFF2-40B4-BE49-F238E27FC236}">
                    <a16:creationId xmlns:a16="http://schemas.microsoft.com/office/drawing/2014/main" id="{3946DC43-D1E2-9C0D-DACF-218CEA603FFC}"/>
                  </a:ext>
                </a:extLst>
              </p:cNvPr>
              <p:cNvSpPr txBox="1"/>
              <p:nvPr/>
            </p:nvSpPr>
            <p:spPr>
              <a:xfrm>
                <a:off x="787378" y="5008590"/>
                <a:ext cx="4974220" cy="5558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𝐹</m:t>
                      </m:r>
                      <m:r>
                        <a:rPr lang="it-IT" b="0" i="1" smtClean="0">
                          <a:solidFill>
                            <a:schemeClr val="tx1"/>
                          </a:solidFill>
                          <a:latin typeface="Cambria Math" panose="02040503050406030204" pitchFamily="18" charset="0"/>
                        </a:rPr>
                        <m:t>= </m:t>
                      </m:r>
                      <m:f>
                        <m:fPr>
                          <m:ctrlPr>
                            <a:rPr lang="it-IT" b="0" i="1" smtClean="0">
                              <a:solidFill>
                                <a:schemeClr val="tx1"/>
                              </a:solidFill>
                              <a:latin typeface="Cambria Math" panose="02040503050406030204" pitchFamily="18" charset="0"/>
                            </a:rPr>
                          </m:ctrlPr>
                        </m:fPr>
                        <m:num>
                          <m:r>
                            <a:rPr lang="it-IT" b="0" i="1" smtClean="0">
                              <a:solidFill>
                                <a:schemeClr val="tx1"/>
                              </a:solidFill>
                              <a:latin typeface="Cambria Math" panose="02040503050406030204" pitchFamily="18" charset="0"/>
                            </a:rPr>
                            <m:t>2</m:t>
                          </m:r>
                          <m:r>
                            <a:rPr lang="it-IT" b="0" i="1" smtClean="0">
                              <a:solidFill>
                                <a:schemeClr val="tx1"/>
                              </a:solidFill>
                              <a:latin typeface="Cambria Math" panose="02040503050406030204" pitchFamily="18" charset="0"/>
                              <a:ea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𝜋</m:t>
                          </m:r>
                          <m:r>
                            <a:rPr lang="it-IT" b="0" i="1" smtClean="0">
                              <a:solidFill>
                                <a:schemeClr val="tx1"/>
                              </a:solidFill>
                              <a:latin typeface="Cambria Math" panose="02040503050406030204" pitchFamily="18" charset="0"/>
                              <a:ea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𝑇</m:t>
                          </m:r>
                          <m:r>
                            <a:rPr lang="it-IT" b="0" i="1" smtClean="0">
                              <a:solidFill>
                                <a:schemeClr val="tx1"/>
                              </a:solidFill>
                              <a:latin typeface="Cambria Math" panose="02040503050406030204" pitchFamily="18" charset="0"/>
                              <a:ea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𝜂</m:t>
                          </m:r>
                        </m:num>
                        <m:den>
                          <m:r>
                            <a:rPr lang="it-IT" b="0" i="1" smtClean="0">
                              <a:solidFill>
                                <a:schemeClr val="tx1"/>
                              </a:solidFill>
                              <a:latin typeface="Cambria Math" panose="02040503050406030204" pitchFamily="18" charset="0"/>
                            </a:rPr>
                            <m:t>𝑃</m:t>
                          </m:r>
                        </m:den>
                      </m:f>
                      <m:r>
                        <a:rPr lang="it-IT" b="0" i="1" smtClean="0">
                          <a:solidFill>
                            <a:schemeClr val="tx1"/>
                          </a:solidFill>
                          <a:latin typeface="Cambria Math" panose="02040503050406030204" pitchFamily="18" charset="0"/>
                        </a:rPr>
                        <m:t>=</m:t>
                      </m:r>
                      <m:f>
                        <m:fPr>
                          <m:ctrlPr>
                            <a:rPr lang="it-IT" i="1">
                              <a:latin typeface="Cambria Math" panose="02040503050406030204" pitchFamily="18" charset="0"/>
                            </a:rPr>
                          </m:ctrlPr>
                        </m:fPr>
                        <m:num>
                          <m:r>
                            <a:rPr lang="it-IT" i="1">
                              <a:latin typeface="Cambria Math" panose="02040503050406030204" pitchFamily="18" charset="0"/>
                            </a:rPr>
                            <m:t>2</m:t>
                          </m:r>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𝜋</m:t>
                          </m:r>
                          <m:r>
                            <a:rPr lang="it-IT" i="1">
                              <a:latin typeface="Cambria Math" panose="02040503050406030204" pitchFamily="18" charset="0"/>
                              <a:ea typeface="Cambria Math" panose="02040503050406030204" pitchFamily="18" charset="0"/>
                            </a:rPr>
                            <m:t>∙4,9∙</m:t>
                          </m:r>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10</m:t>
                              </m:r>
                            </m:e>
                            <m:sup>
                              <m:r>
                                <a:rPr lang="it-IT" i="1">
                                  <a:latin typeface="Cambria Math" panose="02040503050406030204" pitchFamily="18" charset="0"/>
                                  <a:ea typeface="Cambria Math" panose="02040503050406030204" pitchFamily="18" charset="0"/>
                                </a:rPr>
                                <m:t>−3</m:t>
                              </m:r>
                            </m:sup>
                          </m:sSup>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0,9</m:t>
                          </m:r>
                        </m:num>
                        <m:den>
                          <m:r>
                            <a:rPr lang="it-IT" b="0" i="1" smtClean="0">
                              <a:latin typeface="Cambria Math" panose="02040503050406030204" pitchFamily="18" charset="0"/>
                              <a:ea typeface="Cambria Math" panose="02040503050406030204" pitchFamily="18" charset="0"/>
                            </a:rPr>
                            <m:t>0.5∙</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−3</m:t>
                              </m:r>
                            </m:sup>
                          </m:sSup>
                        </m:den>
                      </m:f>
                      <m:r>
                        <a:rPr lang="it-IT" b="0" i="1" smtClean="0">
                          <a:latin typeface="Cambria Math" panose="02040503050406030204" pitchFamily="18" charset="0"/>
                          <a:ea typeface="Cambria Math" panose="02040503050406030204" pitchFamily="18" charset="0"/>
                        </a:rPr>
                        <m:t>≈</m:t>
                      </m:r>
                      <m:r>
                        <a:rPr lang="it-IT" b="0" i="0" smtClean="0">
                          <a:latin typeface="Cambria Math" panose="02040503050406030204" pitchFamily="18" charset="0"/>
                        </a:rPr>
                        <m:t>55</m:t>
                      </m:r>
                      <m:r>
                        <m:rPr>
                          <m:sty m:val="p"/>
                        </m:rPr>
                        <a:rPr lang="it-IT" b="0" i="0" smtClean="0">
                          <a:latin typeface="Cambria Math" panose="02040503050406030204" pitchFamily="18" charset="0"/>
                        </a:rPr>
                        <m:t>N</m:t>
                      </m:r>
                    </m:oMath>
                  </m:oMathPara>
                </a14:m>
                <a:endParaRPr lang="it-IT" dirty="0">
                  <a:solidFill>
                    <a:schemeClr val="tx1"/>
                  </a:solidFill>
                </a:endParaRPr>
              </a:p>
            </p:txBody>
          </p:sp>
        </mc:Choice>
        <mc:Fallback xmlns="">
          <p:sp>
            <p:nvSpPr>
              <p:cNvPr id="3" name="CasellaDiTesto 27">
                <a:extLst>
                  <a:ext uri="{FF2B5EF4-FFF2-40B4-BE49-F238E27FC236}">
                    <a16:creationId xmlns:a16="http://schemas.microsoft.com/office/drawing/2014/main" id="{3946DC43-D1E2-9C0D-DACF-218CEA603FFC}"/>
                  </a:ext>
                </a:extLst>
              </p:cNvPr>
              <p:cNvSpPr txBox="1">
                <a:spLocks noRot="1" noChangeAspect="1" noMove="1" noResize="1" noEditPoints="1" noAdjustHandles="1" noChangeArrowheads="1" noChangeShapeType="1" noTextEdit="1"/>
              </p:cNvSpPr>
              <p:nvPr/>
            </p:nvSpPr>
            <p:spPr>
              <a:xfrm>
                <a:off x="787378" y="5008590"/>
                <a:ext cx="4974220" cy="555858"/>
              </a:xfrm>
              <a:prstGeom prst="rect">
                <a:avLst/>
              </a:prstGeom>
              <a:blipFill>
                <a:blip r:embed="rId2"/>
                <a:stretch>
                  <a:fillRect b="-13333"/>
                </a:stretch>
              </a:blipFill>
            </p:spPr>
            <p:txBody>
              <a:bodyPr/>
              <a:lstStyle/>
              <a:p>
                <a:r>
                  <a:rPr lang="it-IT">
                    <a:noFill/>
                  </a:rPr>
                  <a:t> </a:t>
                </a:r>
              </a:p>
            </p:txBody>
          </p:sp>
        </mc:Fallback>
      </mc:AlternateContent>
      <p:grpSp>
        <p:nvGrpSpPr>
          <p:cNvPr id="6" name="Group 5">
            <a:extLst>
              <a:ext uri="{FF2B5EF4-FFF2-40B4-BE49-F238E27FC236}">
                <a16:creationId xmlns:a16="http://schemas.microsoft.com/office/drawing/2014/main" id="{7FCF7437-088F-0F32-4F6D-FCC587D1BC9A}"/>
              </a:ext>
            </a:extLst>
          </p:cNvPr>
          <p:cNvGrpSpPr/>
          <p:nvPr/>
        </p:nvGrpSpPr>
        <p:grpSpPr>
          <a:xfrm>
            <a:off x="6205815" y="4140389"/>
            <a:ext cx="5040000" cy="486720"/>
            <a:chOff x="0" y="573138"/>
            <a:chExt cx="5525729" cy="486720"/>
          </a:xfrm>
          <a:solidFill>
            <a:srgbClr val="002060"/>
          </a:solidFill>
        </p:grpSpPr>
        <p:sp>
          <p:nvSpPr>
            <p:cNvPr id="9" name="Rectangle: Rounded Corners 5">
              <a:extLst>
                <a:ext uri="{FF2B5EF4-FFF2-40B4-BE49-F238E27FC236}">
                  <a16:creationId xmlns:a16="http://schemas.microsoft.com/office/drawing/2014/main" id="{B13D1D76-B6D3-F5F4-325B-1D8460949810}"/>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1" name="Rectangle: Rounded Corners 4">
              <a:extLst>
                <a:ext uri="{FF2B5EF4-FFF2-40B4-BE49-F238E27FC236}">
                  <a16:creationId xmlns:a16="http://schemas.microsoft.com/office/drawing/2014/main" id="{A90EAA8B-0E60-2568-B4AA-867424149F86}"/>
                </a:ext>
              </a:extLst>
            </p:cNvPr>
            <p:cNvSpPr txBox="1"/>
            <p:nvPr/>
          </p:nvSpPr>
          <p:spPr>
            <a:xfrm>
              <a:off x="23760" y="596898"/>
              <a:ext cx="5478210"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latin typeface="Helvetica" pitchFamily="2" charset="0"/>
                </a:rPr>
                <a:t>F : resultant force placed on the palm (N)</a:t>
              </a:r>
              <a:endParaRPr lang="en-US" sz="1800" kern="1200" dirty="0">
                <a:latin typeface="Helvetica" pitchFamily="2" charset="0"/>
              </a:endParaRPr>
            </a:p>
          </p:txBody>
        </p:sp>
      </p:grpSp>
      <p:grpSp>
        <p:nvGrpSpPr>
          <p:cNvPr id="12" name="Group 1">
            <a:extLst>
              <a:ext uri="{FF2B5EF4-FFF2-40B4-BE49-F238E27FC236}">
                <a16:creationId xmlns:a16="http://schemas.microsoft.com/office/drawing/2014/main" id="{8D92AE67-9D3C-5974-56CC-2D3763C470DF}"/>
              </a:ext>
            </a:extLst>
          </p:cNvPr>
          <p:cNvGrpSpPr/>
          <p:nvPr/>
        </p:nvGrpSpPr>
        <p:grpSpPr>
          <a:xfrm>
            <a:off x="6205815" y="4699034"/>
            <a:ext cx="5040000" cy="486720"/>
            <a:chOff x="0" y="573138"/>
            <a:chExt cx="5525729" cy="486720"/>
          </a:xfrm>
          <a:solidFill>
            <a:srgbClr val="002060"/>
          </a:solidFill>
        </p:grpSpPr>
        <p:sp>
          <p:nvSpPr>
            <p:cNvPr id="15" name="Rectangle: Rounded Corners 5">
              <a:extLst>
                <a:ext uri="{FF2B5EF4-FFF2-40B4-BE49-F238E27FC236}">
                  <a16:creationId xmlns:a16="http://schemas.microsoft.com/office/drawing/2014/main" id="{15DAFD7B-5179-B440-1C4F-B846F4B1342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mc:AlternateContent xmlns:mc="http://schemas.openxmlformats.org/markup-compatibility/2006" xmlns:a14="http://schemas.microsoft.com/office/drawing/2010/main">
          <mc:Choice Requires="a14">
            <p:sp>
              <p:nvSpPr>
                <p:cNvPr id="17" name="Rectangle: Rounded Corners 4">
                  <a:extLst>
                    <a:ext uri="{FF2B5EF4-FFF2-40B4-BE49-F238E27FC236}">
                      <a16:creationId xmlns:a16="http://schemas.microsoft.com/office/drawing/2014/main" id="{1E5E7267-36ED-CF93-EF5E-97E2E4AF307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latin typeface="Helvetica" pitchFamily="2" charset="0"/>
                    </a:rPr>
                    <a:t>T : torque produced by the motor (4.9 N</a:t>
                  </a:r>
                  <a:r>
                    <a:rPr lang="it-IT" dirty="0">
                      <a:latin typeface="Helvetica" pitchFamily="2" charset="0"/>
                      <a:ea typeface="Cambria Math" panose="02040503050406030204" pitchFamily="18" charset="0"/>
                    </a:rPr>
                    <a:t> </a:t>
                  </a:r>
                  <a14:m>
                    <m:oMath xmlns:m="http://schemas.openxmlformats.org/officeDocument/2006/math">
                      <m:r>
                        <a:rPr lang="it-IT" i="1">
                          <a:latin typeface="Cambria Math" panose="02040503050406030204" pitchFamily="18" charset="0"/>
                          <a:ea typeface="Cambria Math" panose="02040503050406030204" pitchFamily="18" charset="0"/>
                        </a:rPr>
                        <m:t>∙</m:t>
                      </m:r>
                    </m:oMath>
                  </a14:m>
                  <a:r>
                    <a:rPr lang="en-US" sz="1800" kern="1200" dirty="0">
                      <a:latin typeface="Helvetica" pitchFamily="2" charset="0"/>
                    </a:rPr>
                    <a:t>mm)</a:t>
                  </a:r>
                </a:p>
              </p:txBody>
            </p:sp>
          </mc:Choice>
          <mc:Fallback xmlns="">
            <p:sp>
              <p:nvSpPr>
                <p:cNvPr id="17" name="Rectangle: Rounded Corners 4">
                  <a:extLst>
                    <a:ext uri="{FF2B5EF4-FFF2-40B4-BE49-F238E27FC236}">
                      <a16:creationId xmlns:a16="http://schemas.microsoft.com/office/drawing/2014/main" id="{1E5E7267-36ED-CF93-EF5E-97E2E4AF3075}"/>
                    </a:ext>
                  </a:extLst>
                </p:cNvPr>
                <p:cNvSpPr txBox="1">
                  <a:spLocks noRot="1" noChangeAspect="1" noMove="1" noResize="1" noEditPoints="1" noAdjustHandles="1" noChangeArrowheads="1" noChangeShapeType="1" noTextEdit="1"/>
                </p:cNvSpPr>
                <p:nvPr/>
              </p:nvSpPr>
              <p:spPr>
                <a:xfrm>
                  <a:off x="23760" y="596898"/>
                  <a:ext cx="5478209" cy="439200"/>
                </a:xfrm>
                <a:prstGeom prst="rect">
                  <a:avLst/>
                </a:prstGeom>
                <a:blipFill>
                  <a:blip r:embed="rId3"/>
                  <a:stretch>
                    <a:fillRect l="-1523" t="-2857" b="-11429"/>
                  </a:stretch>
                </a:blipFill>
              </p:spPr>
              <p:txBody>
                <a:bodyPr/>
                <a:lstStyle/>
                <a:p>
                  <a:r>
                    <a:rPr lang="it-IT">
                      <a:noFill/>
                    </a:rPr>
                    <a:t> </a:t>
                  </a:r>
                </a:p>
              </p:txBody>
            </p:sp>
          </mc:Fallback>
        </mc:AlternateContent>
      </p:grpSp>
      <p:grpSp>
        <p:nvGrpSpPr>
          <p:cNvPr id="18" name="Group 1">
            <a:extLst>
              <a:ext uri="{FF2B5EF4-FFF2-40B4-BE49-F238E27FC236}">
                <a16:creationId xmlns:a16="http://schemas.microsoft.com/office/drawing/2014/main" id="{A4284CDD-4DF9-F60F-AC36-C37406AF9932}"/>
              </a:ext>
            </a:extLst>
          </p:cNvPr>
          <p:cNvGrpSpPr/>
          <p:nvPr/>
        </p:nvGrpSpPr>
        <p:grpSpPr>
          <a:xfrm>
            <a:off x="6205815" y="5262759"/>
            <a:ext cx="5040000" cy="486720"/>
            <a:chOff x="0" y="573138"/>
            <a:chExt cx="5525729" cy="486720"/>
          </a:xfrm>
          <a:solidFill>
            <a:srgbClr val="002060"/>
          </a:solidFill>
        </p:grpSpPr>
        <p:sp>
          <p:nvSpPr>
            <p:cNvPr id="19" name="Rectangle: Rounded Corners 5">
              <a:extLst>
                <a:ext uri="{FF2B5EF4-FFF2-40B4-BE49-F238E27FC236}">
                  <a16:creationId xmlns:a16="http://schemas.microsoft.com/office/drawing/2014/main" id="{66E2521D-63F4-7C1B-D94A-B48847439634}"/>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mc:AlternateContent xmlns:mc="http://schemas.openxmlformats.org/markup-compatibility/2006" xmlns:a14="http://schemas.microsoft.com/office/drawing/2010/main">
          <mc:Choice Requires="a14">
            <p:sp>
              <p:nvSpPr>
                <p:cNvPr id="20" name="Rectangle: Rounded Corners 4">
                  <a:extLst>
                    <a:ext uri="{FF2B5EF4-FFF2-40B4-BE49-F238E27FC236}">
                      <a16:creationId xmlns:a16="http://schemas.microsoft.com/office/drawing/2014/main" id="{7878907A-0F68-2EB4-C222-620BBC4C492B}"/>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14:m>
                    <m:oMath xmlns:m="http://schemas.openxmlformats.org/officeDocument/2006/math">
                      <m:r>
                        <a:rPr lang="it-IT" b="0" i="1" smtClean="0">
                          <a:solidFill>
                            <a:schemeClr val="bg1"/>
                          </a:solidFill>
                          <a:latin typeface="Cambria Math" panose="02040503050406030204" pitchFamily="18" charset="0"/>
                          <a:ea typeface="Cambria Math" panose="02040503050406030204" pitchFamily="18" charset="0"/>
                        </a:rPr>
                        <m:t>𝜂</m:t>
                      </m:r>
                    </m:oMath>
                  </a14:m>
                  <a:r>
                    <a:rPr lang="en-US" dirty="0">
                      <a:latin typeface="Helvetica" pitchFamily="2" charset="0"/>
                    </a:rPr>
                    <a:t> : efficiency (0.9)</a:t>
                  </a:r>
                  <a:endParaRPr lang="en-US" sz="1800" kern="1200" dirty="0">
                    <a:latin typeface="Helvetica" pitchFamily="2" charset="0"/>
                  </a:endParaRPr>
                </a:p>
              </p:txBody>
            </p:sp>
          </mc:Choice>
          <mc:Fallback xmlns="">
            <p:sp>
              <p:nvSpPr>
                <p:cNvPr id="20" name="Rectangle: Rounded Corners 4">
                  <a:extLst>
                    <a:ext uri="{FF2B5EF4-FFF2-40B4-BE49-F238E27FC236}">
                      <a16:creationId xmlns:a16="http://schemas.microsoft.com/office/drawing/2014/main" id="{7878907A-0F68-2EB4-C222-620BBC4C492B}"/>
                    </a:ext>
                  </a:extLst>
                </p:cNvPr>
                <p:cNvSpPr txBox="1">
                  <a:spLocks noRot="1" noChangeAspect="1" noMove="1" noResize="1" noEditPoints="1" noAdjustHandles="1" noChangeArrowheads="1" noChangeShapeType="1" noTextEdit="1"/>
                </p:cNvSpPr>
                <p:nvPr/>
              </p:nvSpPr>
              <p:spPr>
                <a:xfrm>
                  <a:off x="23760" y="596898"/>
                  <a:ext cx="5478209" cy="439200"/>
                </a:xfrm>
                <a:prstGeom prst="rect">
                  <a:avLst/>
                </a:prstGeom>
                <a:blipFill>
                  <a:blip r:embed="rId4"/>
                  <a:stretch>
                    <a:fillRect l="-254" b="-14286"/>
                  </a:stretch>
                </a:blipFill>
              </p:spPr>
              <p:txBody>
                <a:bodyPr/>
                <a:lstStyle/>
                <a:p>
                  <a:r>
                    <a:rPr lang="it-IT">
                      <a:noFill/>
                    </a:rPr>
                    <a:t> </a:t>
                  </a:r>
                </a:p>
              </p:txBody>
            </p:sp>
          </mc:Fallback>
        </mc:AlternateContent>
      </p:grpSp>
      <p:grpSp>
        <p:nvGrpSpPr>
          <p:cNvPr id="21" name="Group 1">
            <a:extLst>
              <a:ext uri="{FF2B5EF4-FFF2-40B4-BE49-F238E27FC236}">
                <a16:creationId xmlns:a16="http://schemas.microsoft.com/office/drawing/2014/main" id="{F8A4CB26-7C45-0FF1-2A23-E538E415A94D}"/>
              </a:ext>
            </a:extLst>
          </p:cNvPr>
          <p:cNvGrpSpPr/>
          <p:nvPr/>
        </p:nvGrpSpPr>
        <p:grpSpPr>
          <a:xfrm>
            <a:off x="6205815" y="5826484"/>
            <a:ext cx="5040000" cy="486720"/>
            <a:chOff x="0" y="573138"/>
            <a:chExt cx="5525729" cy="486720"/>
          </a:xfrm>
          <a:solidFill>
            <a:srgbClr val="002060"/>
          </a:solidFill>
        </p:grpSpPr>
        <p:sp>
          <p:nvSpPr>
            <p:cNvPr id="23" name="Rectangle: Rounded Corners 5">
              <a:extLst>
                <a:ext uri="{FF2B5EF4-FFF2-40B4-BE49-F238E27FC236}">
                  <a16:creationId xmlns:a16="http://schemas.microsoft.com/office/drawing/2014/main" id="{853E6525-9323-58A3-2955-009D47A2A4C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4" name="Rectangle: Rounded Corners 4">
              <a:extLst>
                <a:ext uri="{FF2B5EF4-FFF2-40B4-BE49-F238E27FC236}">
                  <a16:creationId xmlns:a16="http://schemas.microsoft.com/office/drawing/2014/main" id="{D4A14ED1-2A41-3AF8-6B8E-DDFD82D6960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solidFill>
                    <a:schemeClr val="bg1"/>
                  </a:solidFill>
                  <a:latin typeface="Helvetica" pitchFamily="2" charset="0"/>
                </a:rPr>
                <a:t>P: </a:t>
              </a:r>
              <a:r>
                <a:rPr lang="en-US" sz="1800" b="0" i="0" dirty="0">
                  <a:solidFill>
                    <a:schemeClr val="bg1"/>
                  </a:solidFill>
                  <a:effectLst/>
                  <a:latin typeface="Helvetica" pitchFamily="2" charset="0"/>
                </a:rPr>
                <a:t>pitch of the threaded rod (0.5 mm)</a:t>
              </a:r>
              <a:r>
                <a:rPr lang="en-US" dirty="0">
                  <a:solidFill>
                    <a:schemeClr val="bg1"/>
                  </a:solidFill>
                  <a:latin typeface="Helvetica" pitchFamily="2" charset="0"/>
                </a:rPr>
                <a:t> </a:t>
              </a:r>
              <a:endParaRPr lang="en-US" sz="1800" kern="1200" dirty="0">
                <a:solidFill>
                  <a:schemeClr val="bg1"/>
                </a:solidFill>
                <a:latin typeface="Helvetica" pitchFamily="2" charset="0"/>
              </a:endParaRPr>
            </a:p>
          </p:txBody>
        </p:sp>
      </p:grpSp>
    </p:spTree>
    <p:extLst>
      <p:ext uri="{BB962C8B-B14F-4D97-AF65-F5344CB8AC3E}">
        <p14:creationId xmlns:p14="http://schemas.microsoft.com/office/powerpoint/2010/main" val="373931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DC MOTOR</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1278488" y="2543728"/>
            <a:ext cx="9700470" cy="1200329"/>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To calculate the linear velocity of the palm displacement we can use the following formula where </a:t>
            </a:r>
            <a:r>
              <a:rPr lang="en-US" i="1" dirty="0">
                <a:latin typeface="Helvetica" panose="020B0604020202020204" pitchFamily="34" charset="0"/>
                <a:cs typeface="Helvetica" panose="020B0604020202020204" pitchFamily="34" charset="0"/>
              </a:rPr>
              <a:t>ω </a:t>
            </a:r>
            <a:r>
              <a:rPr lang="en-US" dirty="0">
                <a:latin typeface="Helvetica" panose="020B0604020202020204" pitchFamily="34" charset="0"/>
                <a:cs typeface="Helvetica" panose="020B0604020202020204" pitchFamily="34" charset="0"/>
              </a:rPr>
              <a:t>is the angular velocity and </a:t>
            </a:r>
            <a:r>
              <a:rPr lang="en-US" i="1" dirty="0">
                <a:latin typeface="Helvetica" panose="020B0604020202020204" pitchFamily="34" charset="0"/>
                <a:cs typeface="Helvetica" panose="020B0604020202020204" pitchFamily="34" charset="0"/>
              </a:rPr>
              <a:t>p </a:t>
            </a:r>
            <a:r>
              <a:rPr lang="en-US" dirty="0">
                <a:latin typeface="Helvetica" panose="020B0604020202020204" pitchFamily="34" charset="0"/>
                <a:cs typeface="Helvetica" panose="020B0604020202020204" pitchFamily="34" charset="0"/>
              </a:rPr>
              <a:t>is the pitch of the threaded rod. Knowing that the excursion made by the part we can calculate the time taken for the complete opening and closing of the </a:t>
            </a:r>
            <a:r>
              <a:rPr lang="en-US" dirty="0" err="1">
                <a:latin typeface="Helvetica" panose="020B0604020202020204" pitchFamily="34" charset="0"/>
                <a:cs typeface="Helvetica" panose="020B0604020202020204" pitchFamily="34" charset="0"/>
              </a:rPr>
              <a:t>endeffector</a:t>
            </a:r>
            <a:r>
              <a:rPr lang="en-US" dirty="0">
                <a:latin typeface="Helvetica" panose="020B0604020202020204" pitchFamily="34" charset="0"/>
                <a:cs typeface="Helvetica" panose="020B0604020202020204" pitchFamily="34" charset="0"/>
              </a:rPr>
              <a:t>. </a:t>
            </a:r>
            <a:endParaRPr lang="it-IT" dirty="0">
              <a:latin typeface="Helvetica" panose="020B0604020202020204" pitchFamily="34" charset="0"/>
              <a:cs typeface="Helvetica" panose="020B0604020202020204" pitchFamily="34" charset="0"/>
            </a:endParaRPr>
          </a:p>
        </p:txBody>
      </p:sp>
      <p:sp>
        <p:nvSpPr>
          <p:cNvPr id="33" name="CasellaDiTesto 32">
            <a:extLst>
              <a:ext uri="{FF2B5EF4-FFF2-40B4-BE49-F238E27FC236}">
                <a16:creationId xmlns:a16="http://schemas.microsoft.com/office/drawing/2014/main" id="{4636CF79-53EF-7417-608A-0F0ECF214B28}"/>
              </a:ext>
            </a:extLst>
          </p:cNvPr>
          <p:cNvSpPr txBox="1"/>
          <p:nvPr/>
        </p:nvSpPr>
        <p:spPr>
          <a:xfrm>
            <a:off x="6211139" y="3846930"/>
            <a:ext cx="2577494" cy="276999"/>
          </a:xfrm>
          <a:prstGeom prst="rect">
            <a:avLst/>
          </a:prstGeom>
          <a:noFill/>
        </p:spPr>
        <p:txBody>
          <a:bodyPr wrap="square" lIns="0" tIns="0" rIns="0" bIns="0" rtlCol="0">
            <a:spAutoFit/>
          </a:bodyPr>
          <a:lstStyle/>
          <a:p>
            <a:endParaRPr lang="it-IT" dirty="0"/>
          </a:p>
        </p:txBody>
      </p:sp>
      <mc:AlternateContent xmlns:mc="http://schemas.openxmlformats.org/markup-compatibility/2006" xmlns:a14="http://schemas.microsoft.com/office/drawing/2010/main">
        <mc:Choice Requires="a14">
          <p:sp>
            <p:nvSpPr>
              <p:cNvPr id="3" name="CasellaDiTesto 27">
                <a:extLst>
                  <a:ext uri="{FF2B5EF4-FFF2-40B4-BE49-F238E27FC236}">
                    <a16:creationId xmlns:a16="http://schemas.microsoft.com/office/drawing/2014/main" id="{3946DC43-D1E2-9C0D-DACF-218CEA603FFC}"/>
                  </a:ext>
                </a:extLst>
              </p:cNvPr>
              <p:cNvSpPr txBox="1"/>
              <p:nvPr/>
            </p:nvSpPr>
            <p:spPr>
              <a:xfrm>
                <a:off x="3608889" y="4384467"/>
                <a:ext cx="497422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it-IT" b="0" i="0" smtClean="0">
                          <a:solidFill>
                            <a:schemeClr val="tx1"/>
                          </a:solidFill>
                          <a:latin typeface="Cambria Math" panose="02040503050406030204" pitchFamily="18" charset="0"/>
                        </a:rPr>
                        <m:t>v</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𝜔</m:t>
                      </m:r>
                      <m:r>
                        <a:rPr lang="it-IT" b="0" i="1" smtClean="0">
                          <a:solidFill>
                            <a:schemeClr val="tx1"/>
                          </a:solidFill>
                          <a:latin typeface="Cambria Math" panose="02040503050406030204" pitchFamily="18" charset="0"/>
                          <a:ea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𝑝</m:t>
                      </m:r>
                      <m:r>
                        <a:rPr lang="it-IT" b="0" i="1" smtClean="0">
                          <a:solidFill>
                            <a:schemeClr val="tx1"/>
                          </a:solidFill>
                          <a:latin typeface="Cambria Math" panose="02040503050406030204" pitchFamily="18" charset="0"/>
                        </a:rPr>
                        <m:t>=</m:t>
                      </m:r>
                      <m:r>
                        <a:rPr lang="it-IT" i="1" smtClean="0">
                          <a:latin typeface="Cambria Math" panose="02040503050406030204" pitchFamily="18" charset="0"/>
                        </a:rPr>
                        <m:t>1</m:t>
                      </m:r>
                      <m:r>
                        <a:rPr lang="it-IT" b="0" i="1" smtClean="0">
                          <a:latin typeface="Cambria Math" panose="02040503050406030204" pitchFamily="18" charset="0"/>
                        </a:rPr>
                        <m:t>00.531</m:t>
                      </m:r>
                      <m:r>
                        <a:rPr lang="it-IT" b="0" i="1" smtClean="0">
                          <a:latin typeface="Cambria Math" panose="02040503050406030204" pitchFamily="18" charset="0"/>
                          <a:ea typeface="Cambria Math" panose="02040503050406030204" pitchFamily="18" charset="0"/>
                        </a:rPr>
                        <m:t>∙0.5∙</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m:t>
                      </m:r>
                      <m:r>
                        <a:rPr lang="it-IT" b="0" i="0" smtClean="0">
                          <a:latin typeface="Cambria Math" panose="02040503050406030204" pitchFamily="18" charset="0"/>
                        </a:rPr>
                        <m:t>50 </m:t>
                      </m:r>
                      <m:r>
                        <m:rPr>
                          <m:sty m:val="p"/>
                        </m:rPr>
                        <a:rPr lang="it-IT" b="0" i="0" smtClean="0">
                          <a:latin typeface="Cambria Math" panose="02040503050406030204" pitchFamily="18" charset="0"/>
                        </a:rPr>
                        <m:t>mm</m:t>
                      </m:r>
                      <m:r>
                        <a:rPr lang="it-IT" b="0" i="0" smtClean="0">
                          <a:latin typeface="Cambria Math" panose="02040503050406030204" pitchFamily="18" charset="0"/>
                        </a:rPr>
                        <m:t>/</m:t>
                      </m:r>
                      <m:r>
                        <m:rPr>
                          <m:sty m:val="p"/>
                        </m:rPr>
                        <a:rPr lang="it-IT" b="0" i="0" smtClean="0">
                          <a:latin typeface="Cambria Math" panose="02040503050406030204" pitchFamily="18" charset="0"/>
                        </a:rPr>
                        <m:t>s</m:t>
                      </m:r>
                    </m:oMath>
                  </m:oMathPara>
                </a14:m>
                <a:endParaRPr lang="it-IT" dirty="0">
                  <a:solidFill>
                    <a:schemeClr val="tx1"/>
                  </a:solidFill>
                </a:endParaRPr>
              </a:p>
            </p:txBody>
          </p:sp>
        </mc:Choice>
        <mc:Fallback xmlns="">
          <p:sp>
            <p:nvSpPr>
              <p:cNvPr id="3" name="CasellaDiTesto 27">
                <a:extLst>
                  <a:ext uri="{FF2B5EF4-FFF2-40B4-BE49-F238E27FC236}">
                    <a16:creationId xmlns:a16="http://schemas.microsoft.com/office/drawing/2014/main" id="{3946DC43-D1E2-9C0D-DACF-218CEA603FFC}"/>
                  </a:ext>
                </a:extLst>
              </p:cNvPr>
              <p:cNvSpPr txBox="1">
                <a:spLocks noRot="1" noChangeAspect="1" noMove="1" noResize="1" noEditPoints="1" noAdjustHandles="1" noChangeArrowheads="1" noChangeShapeType="1" noTextEdit="1"/>
              </p:cNvSpPr>
              <p:nvPr/>
            </p:nvSpPr>
            <p:spPr>
              <a:xfrm>
                <a:off x="3608889" y="4384467"/>
                <a:ext cx="4974220" cy="276999"/>
              </a:xfrm>
              <a:prstGeom prst="rect">
                <a:avLst/>
              </a:prstGeom>
              <a:blipFill>
                <a:blip r:embed="rId2"/>
                <a:stretch>
                  <a:fillRect t="-8696" b="-34783"/>
                </a:stretch>
              </a:blipFill>
            </p:spPr>
            <p:txBody>
              <a:bodyPr/>
              <a:lstStyle/>
              <a:p>
                <a:r>
                  <a:rPr lang="it-IT">
                    <a:noFill/>
                  </a:rPr>
                  <a:t> </a:t>
                </a:r>
              </a:p>
            </p:txBody>
          </p:sp>
        </mc:Fallback>
      </mc:AlternateContent>
    </p:spTree>
    <p:extLst>
      <p:ext uri="{BB962C8B-B14F-4D97-AF65-F5344CB8AC3E}">
        <p14:creationId xmlns:p14="http://schemas.microsoft.com/office/powerpoint/2010/main" val="1659116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uppo 14">
            <a:extLst>
              <a:ext uri="{FF2B5EF4-FFF2-40B4-BE49-F238E27FC236}">
                <a16:creationId xmlns:a16="http://schemas.microsoft.com/office/drawing/2014/main" id="{098B4F15-0450-0CDF-A15E-6BA47321C3D1}"/>
              </a:ext>
            </a:extLst>
          </p:cNvPr>
          <p:cNvGrpSpPr/>
          <p:nvPr/>
        </p:nvGrpSpPr>
        <p:grpSpPr>
          <a:xfrm>
            <a:off x="283730" y="1769843"/>
            <a:ext cx="3137882" cy="4945589"/>
            <a:chOff x="1245970" y="1282164"/>
            <a:chExt cx="3268938" cy="5095281"/>
          </a:xfrm>
        </p:grpSpPr>
        <p:pic>
          <p:nvPicPr>
            <p:cNvPr id="3" name="Immagine 2">
              <a:extLst>
                <a:ext uri="{FF2B5EF4-FFF2-40B4-BE49-F238E27FC236}">
                  <a16:creationId xmlns:a16="http://schemas.microsoft.com/office/drawing/2014/main" id="{FB0413B6-C60E-73EF-0B8B-8E1B7E6ED7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6" name="Rettangolo 5">
              <a:extLst>
                <a:ext uri="{FF2B5EF4-FFF2-40B4-BE49-F238E27FC236}">
                  <a16:creationId xmlns:a16="http://schemas.microsoft.com/office/drawing/2014/main" id="{67DE8D38-10DA-CE49-ADE7-81B2E0EB1883}"/>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783BFB48-7735-5385-B9AB-2B2C929B177B}"/>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4ADAF05-8145-B8F1-79CB-236E70CE2421}"/>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16534B9-8141-F7CC-E4E7-FADB99989F78}"/>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SPRING</a:t>
            </a:r>
            <a:endParaRPr lang="it-IT" sz="2400" b="1" dirty="0">
              <a:solidFill>
                <a:srgbClr val="0070C0"/>
              </a:solidFill>
              <a:latin typeface="Helvetica" pitchFamily="2" charset="0"/>
            </a:endParaRPr>
          </a:p>
        </p:txBody>
      </p:sp>
      <p:sp>
        <p:nvSpPr>
          <p:cNvPr id="17" name="CasellaDiTesto 16">
            <a:extLst>
              <a:ext uri="{FF2B5EF4-FFF2-40B4-BE49-F238E27FC236}">
                <a16:creationId xmlns:a16="http://schemas.microsoft.com/office/drawing/2014/main" id="{52B0AD13-D69A-E65F-0223-C6D89D2F5E19}"/>
              </a:ext>
            </a:extLst>
          </p:cNvPr>
          <p:cNvSpPr txBox="1"/>
          <p:nvPr/>
        </p:nvSpPr>
        <p:spPr>
          <a:xfrm>
            <a:off x="3834271" y="2223252"/>
            <a:ext cx="6706827" cy="1200329"/>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Each finger of the adaptive configuration requires a spring that allows the finger to adapt correctly to the object to be grasped, also ensuring the return to the vertical position of the finger when the palm of the gripper is fully raised.</a:t>
            </a:r>
            <a:endParaRPr lang="it-IT" dirty="0">
              <a:latin typeface="Helvetica" panose="020B0604020202020204" pitchFamily="34" charset="0"/>
              <a:cs typeface="Helvetica" panose="020B0604020202020204" pitchFamily="34" charset="0"/>
            </a:endParaRPr>
          </a:p>
        </p:txBody>
      </p:sp>
      <p:grpSp>
        <p:nvGrpSpPr>
          <p:cNvPr id="18" name="Group 1">
            <a:extLst>
              <a:ext uri="{FF2B5EF4-FFF2-40B4-BE49-F238E27FC236}">
                <a16:creationId xmlns:a16="http://schemas.microsoft.com/office/drawing/2014/main" id="{52B59DED-62A4-A3E4-DD69-2AA79CF3BA06}"/>
              </a:ext>
            </a:extLst>
          </p:cNvPr>
          <p:cNvGrpSpPr/>
          <p:nvPr/>
        </p:nvGrpSpPr>
        <p:grpSpPr>
          <a:xfrm>
            <a:off x="3834271" y="3819718"/>
            <a:ext cx="6706827" cy="486720"/>
            <a:chOff x="0" y="573138"/>
            <a:chExt cx="5525729" cy="486720"/>
          </a:xfrm>
          <a:solidFill>
            <a:srgbClr val="002060"/>
          </a:solidFill>
        </p:grpSpPr>
        <p:sp>
          <p:nvSpPr>
            <p:cNvPr id="19" name="Rectangle: Rounded Corners 5">
              <a:extLst>
                <a:ext uri="{FF2B5EF4-FFF2-40B4-BE49-F238E27FC236}">
                  <a16:creationId xmlns:a16="http://schemas.microsoft.com/office/drawing/2014/main" id="{EDE1B7FF-F313-B7C6-C205-D1E67F2559B2}"/>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E0E9B8A5-1727-F374-FDCE-E573D0EDA811}"/>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Type of spring</a:t>
              </a:r>
              <a:endParaRPr lang="en-US" sz="1800" kern="1200" dirty="0">
                <a:latin typeface="Helvetica" pitchFamily="2" charset="0"/>
              </a:endParaRPr>
            </a:p>
          </p:txBody>
        </p:sp>
      </p:grpSp>
      <p:grpSp>
        <p:nvGrpSpPr>
          <p:cNvPr id="28" name="Group 17">
            <a:extLst>
              <a:ext uri="{FF2B5EF4-FFF2-40B4-BE49-F238E27FC236}">
                <a16:creationId xmlns:a16="http://schemas.microsoft.com/office/drawing/2014/main" id="{8032A79E-01CE-B49B-5D2C-FB2A2B633B51}"/>
              </a:ext>
            </a:extLst>
          </p:cNvPr>
          <p:cNvGrpSpPr/>
          <p:nvPr/>
        </p:nvGrpSpPr>
        <p:grpSpPr>
          <a:xfrm>
            <a:off x="3805459" y="5416347"/>
            <a:ext cx="6706800" cy="486720"/>
            <a:chOff x="0" y="573138"/>
            <a:chExt cx="5525729" cy="486720"/>
          </a:xfrm>
          <a:solidFill>
            <a:srgbClr val="002060"/>
          </a:solidFill>
        </p:grpSpPr>
        <p:sp>
          <p:nvSpPr>
            <p:cNvPr id="29" name="Rectangle: Rounded Corners 18">
              <a:extLst>
                <a:ext uri="{FF2B5EF4-FFF2-40B4-BE49-F238E27FC236}">
                  <a16:creationId xmlns:a16="http://schemas.microsoft.com/office/drawing/2014/main" id="{7A3770BC-AA37-6203-D8CB-A081295C3A3B}"/>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0" name="Rectangle: Rounded Corners 4">
              <a:extLst>
                <a:ext uri="{FF2B5EF4-FFF2-40B4-BE49-F238E27FC236}">
                  <a16:creationId xmlns:a16="http://schemas.microsoft.com/office/drawing/2014/main" id="{8D0F716A-E78E-B8CD-1E76-01CF56E2E99C}"/>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a:t>
              </a:r>
              <a:r>
                <a:rPr lang="en-US" sz="1800" kern="1200" dirty="0">
                  <a:latin typeface="Helvetica" pitchFamily="2" charset="0"/>
                </a:rPr>
                <a:t>vailability on the market</a:t>
              </a:r>
            </a:p>
          </p:txBody>
        </p:sp>
      </p:grpSp>
      <p:grpSp>
        <p:nvGrpSpPr>
          <p:cNvPr id="2" name="Group 17">
            <a:extLst>
              <a:ext uri="{FF2B5EF4-FFF2-40B4-BE49-F238E27FC236}">
                <a16:creationId xmlns:a16="http://schemas.microsoft.com/office/drawing/2014/main" id="{4A0B85CC-DBD4-3A70-1AE9-8BF49B2D4683}"/>
              </a:ext>
            </a:extLst>
          </p:cNvPr>
          <p:cNvGrpSpPr/>
          <p:nvPr/>
        </p:nvGrpSpPr>
        <p:grpSpPr>
          <a:xfrm>
            <a:off x="3805433" y="4627080"/>
            <a:ext cx="6706826" cy="486720"/>
            <a:chOff x="0" y="573138"/>
            <a:chExt cx="5525729" cy="486720"/>
          </a:xfrm>
          <a:solidFill>
            <a:srgbClr val="002060"/>
          </a:solidFill>
        </p:grpSpPr>
        <p:sp>
          <p:nvSpPr>
            <p:cNvPr id="13" name="Rectangle: Rounded Corners 18">
              <a:extLst>
                <a:ext uri="{FF2B5EF4-FFF2-40B4-BE49-F238E27FC236}">
                  <a16:creationId xmlns:a16="http://schemas.microsoft.com/office/drawing/2014/main" id="{A05C3902-B601-B3E4-F7FD-919B16E1F1F3}"/>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4" name="Rectangle: Rounded Corners 4">
              <a:extLst>
                <a:ext uri="{FF2B5EF4-FFF2-40B4-BE49-F238E27FC236}">
                  <a16:creationId xmlns:a16="http://schemas.microsoft.com/office/drawing/2014/main" id="{012FE7E8-0794-DCD5-BFCA-B1A17B719776}"/>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a:t>
              </a:r>
              <a:r>
                <a:rPr lang="en-US" sz="1800" kern="1200" dirty="0">
                  <a:latin typeface="Helvetica" pitchFamily="2" charset="0"/>
                </a:rPr>
                <a:t>daptability achievable</a:t>
              </a:r>
            </a:p>
          </p:txBody>
        </p:sp>
      </p:grpSp>
    </p:spTree>
    <p:extLst>
      <p:ext uri="{BB962C8B-B14F-4D97-AF65-F5344CB8AC3E}">
        <p14:creationId xmlns:p14="http://schemas.microsoft.com/office/powerpoint/2010/main" val="114960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uppo 14">
            <a:extLst>
              <a:ext uri="{FF2B5EF4-FFF2-40B4-BE49-F238E27FC236}">
                <a16:creationId xmlns:a16="http://schemas.microsoft.com/office/drawing/2014/main" id="{098B4F15-0450-0CDF-A15E-6BA47321C3D1}"/>
              </a:ext>
            </a:extLst>
          </p:cNvPr>
          <p:cNvGrpSpPr/>
          <p:nvPr/>
        </p:nvGrpSpPr>
        <p:grpSpPr>
          <a:xfrm>
            <a:off x="8788633" y="1672485"/>
            <a:ext cx="3137882" cy="4945589"/>
            <a:chOff x="1245970" y="1282164"/>
            <a:chExt cx="3268938" cy="5095281"/>
          </a:xfrm>
        </p:grpSpPr>
        <p:pic>
          <p:nvPicPr>
            <p:cNvPr id="3" name="Immagine 2">
              <a:extLst>
                <a:ext uri="{FF2B5EF4-FFF2-40B4-BE49-F238E27FC236}">
                  <a16:creationId xmlns:a16="http://schemas.microsoft.com/office/drawing/2014/main" id="{FB0413B6-C60E-73EF-0B8B-8E1B7E6ED7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6" name="Rettangolo 5">
              <a:extLst>
                <a:ext uri="{FF2B5EF4-FFF2-40B4-BE49-F238E27FC236}">
                  <a16:creationId xmlns:a16="http://schemas.microsoft.com/office/drawing/2014/main" id="{67DE8D38-10DA-CE49-ADE7-81B2E0EB1883}"/>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783BFB48-7735-5385-B9AB-2B2C929B177B}"/>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4ADAF05-8145-B8F1-79CB-236E70CE2421}"/>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16534B9-8141-F7CC-E4E7-FADB99989F78}"/>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SPRING</a:t>
            </a:r>
            <a:endParaRPr lang="it-IT" sz="2400" b="1" dirty="0">
              <a:solidFill>
                <a:srgbClr val="0070C0"/>
              </a:solidFill>
              <a:latin typeface="Helvetica" pitchFamily="2" charset="0"/>
            </a:endParaRPr>
          </a:p>
        </p:txBody>
      </p:sp>
      <p:pic>
        <p:nvPicPr>
          <p:cNvPr id="32" name="Immagine 31">
            <a:extLst>
              <a:ext uri="{FF2B5EF4-FFF2-40B4-BE49-F238E27FC236}">
                <a16:creationId xmlns:a16="http://schemas.microsoft.com/office/drawing/2014/main" id="{22BAFEB3-9055-FBC3-8DF0-524E4F678D7E}"/>
              </a:ext>
            </a:extLst>
          </p:cNvPr>
          <p:cNvPicPr>
            <a:picLocks noChangeAspect="1"/>
          </p:cNvPicPr>
          <p:nvPr/>
        </p:nvPicPr>
        <p:blipFill>
          <a:blip r:embed="rId4"/>
          <a:stretch>
            <a:fillRect/>
          </a:stretch>
        </p:blipFill>
        <p:spPr>
          <a:xfrm>
            <a:off x="117987" y="3111369"/>
            <a:ext cx="5289755" cy="2364521"/>
          </a:xfrm>
          <a:prstGeom prst="rect">
            <a:avLst/>
          </a:prstGeom>
        </p:spPr>
      </p:pic>
      <p:sp>
        <p:nvSpPr>
          <p:cNvPr id="33" name="CasellaDiTesto 32">
            <a:extLst>
              <a:ext uri="{FF2B5EF4-FFF2-40B4-BE49-F238E27FC236}">
                <a16:creationId xmlns:a16="http://schemas.microsoft.com/office/drawing/2014/main" id="{4636CF79-53EF-7417-608A-0F0ECF214B28}"/>
              </a:ext>
            </a:extLst>
          </p:cNvPr>
          <p:cNvSpPr txBox="1"/>
          <p:nvPr/>
        </p:nvSpPr>
        <p:spPr>
          <a:xfrm>
            <a:off x="6211139" y="3846930"/>
            <a:ext cx="2577494" cy="276999"/>
          </a:xfrm>
          <a:prstGeom prst="rect">
            <a:avLst/>
          </a:prstGeom>
          <a:noFill/>
        </p:spPr>
        <p:txBody>
          <a:bodyPr wrap="square" lIns="0" tIns="0" rIns="0" bIns="0" rtlCol="0">
            <a:spAutoFit/>
          </a:bodyPr>
          <a:lstStyle/>
          <a:p>
            <a:endParaRPr lang="it-IT" dirty="0"/>
          </a:p>
        </p:txBody>
      </p:sp>
      <p:sp>
        <p:nvSpPr>
          <p:cNvPr id="2" name="CasellaDiTesto 1">
            <a:extLst>
              <a:ext uri="{FF2B5EF4-FFF2-40B4-BE49-F238E27FC236}">
                <a16:creationId xmlns:a16="http://schemas.microsoft.com/office/drawing/2014/main" id="{E8BA5064-533D-A410-B59B-80516C309454}"/>
              </a:ext>
            </a:extLst>
          </p:cNvPr>
          <p:cNvSpPr txBox="1"/>
          <p:nvPr/>
        </p:nvSpPr>
        <p:spPr>
          <a:xfrm>
            <a:off x="448241" y="5998723"/>
            <a:ext cx="8144577"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Richard G. </a:t>
            </a:r>
            <a:r>
              <a:rPr lang="en-US" dirty="0" err="1">
                <a:latin typeface="Helvetica" panose="020B0604020202020204" pitchFamily="34" charset="0"/>
                <a:cs typeface="Helvetica" panose="020B0604020202020204" pitchFamily="34" charset="0"/>
              </a:rPr>
              <a:t>Budynas</a:t>
            </a:r>
            <a:r>
              <a:rPr lang="en-US" dirty="0">
                <a:latin typeface="Helvetica" panose="020B0604020202020204" pitchFamily="34" charset="0"/>
                <a:cs typeface="Helvetica" panose="020B0604020202020204" pitchFamily="34" charset="0"/>
              </a:rPr>
              <a:t> and Keith Nisbett. </a:t>
            </a:r>
            <a:r>
              <a:rPr lang="en-US" dirty="0" err="1">
                <a:latin typeface="Helvetica" panose="020B0604020202020204" pitchFamily="34" charset="0"/>
                <a:cs typeface="Helvetica" panose="020B0604020202020204" pitchFamily="34" charset="0"/>
              </a:rPr>
              <a:t>Shigley’s</a:t>
            </a:r>
            <a:r>
              <a:rPr lang="en-US" dirty="0">
                <a:latin typeface="Helvetica" panose="020B0604020202020204" pitchFamily="34" charset="0"/>
                <a:cs typeface="Helvetica" panose="020B0604020202020204" pitchFamily="34" charset="0"/>
              </a:rPr>
              <a:t> Mechanical Engineering Design. McGraw-Hill, 2011, p. 520.</a:t>
            </a:r>
            <a:endParaRPr lang="it-IT" dirty="0">
              <a:latin typeface="Helvetica" panose="020B0604020202020204" pitchFamily="34" charset="0"/>
              <a:cs typeface="Helvetica" panose="020B0604020202020204" pitchFamily="34" charset="0"/>
            </a:endParaRPr>
          </a:p>
        </p:txBody>
      </p:sp>
      <p:sp>
        <p:nvSpPr>
          <p:cNvPr id="13" name="CasellaDiTesto 12">
            <a:extLst>
              <a:ext uri="{FF2B5EF4-FFF2-40B4-BE49-F238E27FC236}">
                <a16:creationId xmlns:a16="http://schemas.microsoft.com/office/drawing/2014/main" id="{D78176DA-FB21-0765-63A1-2B2B1D033BF7}"/>
              </a:ext>
            </a:extLst>
          </p:cNvPr>
          <p:cNvSpPr txBox="1"/>
          <p:nvPr/>
        </p:nvSpPr>
        <p:spPr>
          <a:xfrm>
            <a:off x="448244" y="2184178"/>
            <a:ext cx="7511023" cy="646331"/>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To carry out the simulations on SolidWorks Motion, the elastic constant and the free length of the spring must be known.</a:t>
            </a:r>
            <a:endParaRPr lang="it-IT"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B4DD322A-F6A0-9362-B3F7-B0A753090298}"/>
                  </a:ext>
                </a:extLst>
              </p:cNvPr>
              <p:cNvSpPr txBox="1"/>
              <p:nvPr/>
            </p:nvSpPr>
            <p:spPr>
              <a:xfrm>
                <a:off x="4982124" y="4016309"/>
                <a:ext cx="3003112" cy="5546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𝑘</m:t>
                      </m:r>
                      <m:r>
                        <a:rPr lang="it-IT" b="0" i="1" smtClean="0">
                          <a:solidFill>
                            <a:schemeClr val="tx1"/>
                          </a:solidFill>
                          <a:latin typeface="Cambria Math" panose="02040503050406030204" pitchFamily="18" charset="0"/>
                        </a:rPr>
                        <m:t>= </m:t>
                      </m:r>
                      <m:f>
                        <m:fPr>
                          <m:ctrlPr>
                            <a:rPr lang="it-IT" b="0" i="1" smtClean="0">
                              <a:solidFill>
                                <a:schemeClr val="tx1"/>
                              </a:solidFill>
                              <a:latin typeface="Cambria Math" panose="02040503050406030204" pitchFamily="18" charset="0"/>
                            </a:rPr>
                          </m:ctrlPr>
                        </m:fPr>
                        <m:num>
                          <m:r>
                            <a:rPr lang="it-IT" b="0" i="1" smtClean="0">
                              <a:solidFill>
                                <a:schemeClr val="tx1"/>
                              </a:solidFill>
                              <a:latin typeface="Cambria Math" panose="02040503050406030204" pitchFamily="18" charset="0"/>
                            </a:rPr>
                            <m:t>𝐺</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𝑑</m:t>
                              </m:r>
                            </m:e>
                            <m:sup>
                              <m:r>
                                <a:rPr lang="it-IT" b="0" i="1" smtClean="0">
                                  <a:solidFill>
                                    <a:schemeClr val="tx1"/>
                                  </a:solidFill>
                                  <a:latin typeface="Cambria Math" panose="02040503050406030204" pitchFamily="18" charset="0"/>
                                </a:rPr>
                                <m:t>4</m:t>
                              </m:r>
                            </m:sup>
                          </m:sSup>
                        </m:num>
                        <m:den>
                          <m:r>
                            <a:rPr lang="it-IT" b="0" i="1" smtClean="0">
                              <a:solidFill>
                                <a:schemeClr val="tx1"/>
                              </a:solidFill>
                              <a:latin typeface="Cambria Math" panose="02040503050406030204" pitchFamily="18" charset="0"/>
                            </a:rPr>
                            <m:t>8</m:t>
                          </m:r>
                          <m:r>
                            <a:rPr lang="it-IT" b="0" i="1" smtClean="0">
                              <a:solidFill>
                                <a:schemeClr val="tx1"/>
                              </a:solidFill>
                              <a:latin typeface="Cambria Math" panose="02040503050406030204" pitchFamily="18" charset="0"/>
                            </a:rPr>
                            <m:t>𝑛</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𝐷</m:t>
                              </m:r>
                            </m:e>
                            <m:sup>
                              <m:r>
                                <a:rPr lang="it-IT" b="0" i="1" smtClean="0">
                                  <a:solidFill>
                                    <a:schemeClr val="tx1"/>
                                  </a:solidFill>
                                  <a:latin typeface="Cambria Math" panose="02040503050406030204" pitchFamily="18" charset="0"/>
                                </a:rPr>
                                <m:t>3</m:t>
                              </m:r>
                            </m:sup>
                          </m:sSup>
                        </m:den>
                      </m:f>
                    </m:oMath>
                  </m:oMathPara>
                </a14:m>
                <a:endParaRPr lang="it-IT" dirty="0">
                  <a:solidFill>
                    <a:schemeClr val="tx1"/>
                  </a:solidFill>
                </a:endParaRPr>
              </a:p>
            </p:txBody>
          </p:sp>
        </mc:Choice>
        <mc:Fallback xmlns="">
          <p:sp>
            <p:nvSpPr>
              <p:cNvPr id="17" name="CasellaDiTesto 16">
                <a:extLst>
                  <a:ext uri="{FF2B5EF4-FFF2-40B4-BE49-F238E27FC236}">
                    <a16:creationId xmlns:a16="http://schemas.microsoft.com/office/drawing/2014/main" id="{B4DD322A-F6A0-9362-B3F7-B0A753090298}"/>
                  </a:ext>
                </a:extLst>
              </p:cNvPr>
              <p:cNvSpPr txBox="1">
                <a:spLocks noRot="1" noChangeAspect="1" noMove="1" noResize="1" noEditPoints="1" noAdjustHandles="1" noChangeArrowheads="1" noChangeShapeType="1" noTextEdit="1"/>
              </p:cNvSpPr>
              <p:nvPr/>
            </p:nvSpPr>
            <p:spPr>
              <a:xfrm>
                <a:off x="4982124" y="4016309"/>
                <a:ext cx="3003112" cy="554639"/>
              </a:xfrm>
              <a:prstGeom prst="rect">
                <a:avLst/>
              </a:prstGeom>
              <a:blipFill>
                <a:blip r:embed="rId5"/>
                <a:stretch>
                  <a:fillRect b="-13636"/>
                </a:stretch>
              </a:blipFill>
            </p:spPr>
            <p:txBody>
              <a:bodyPr/>
              <a:lstStyle/>
              <a:p>
                <a:r>
                  <a:rPr lang="it-IT">
                    <a:noFill/>
                  </a:rPr>
                  <a:t> </a:t>
                </a:r>
              </a:p>
            </p:txBody>
          </p:sp>
        </mc:Fallback>
      </mc:AlternateContent>
      <p:sp>
        <p:nvSpPr>
          <p:cNvPr id="14" name="CasellaDiTesto 13">
            <a:extLst>
              <a:ext uri="{FF2B5EF4-FFF2-40B4-BE49-F238E27FC236}">
                <a16:creationId xmlns:a16="http://schemas.microsoft.com/office/drawing/2014/main" id="{4ACF6A4E-7E1F-637E-9A0E-8218BC6CF1DB}"/>
              </a:ext>
            </a:extLst>
          </p:cNvPr>
          <p:cNvSpPr txBox="1"/>
          <p:nvPr/>
        </p:nvSpPr>
        <p:spPr>
          <a:xfrm>
            <a:off x="545445" y="5549741"/>
            <a:ext cx="4431173" cy="230832"/>
          </a:xfrm>
          <a:prstGeom prst="rect">
            <a:avLst/>
          </a:prstGeom>
          <a:noFill/>
        </p:spPr>
        <p:txBody>
          <a:bodyPr wrap="square" rtlCol="0">
            <a:spAutoFit/>
          </a:bodyPr>
          <a:lstStyle/>
          <a:p>
            <a:r>
              <a:rPr lang="it-IT" sz="900" b="1" dirty="0">
                <a:latin typeface="Helvetica" pitchFamily="2" charset="0"/>
              </a:rPr>
              <a:t>Figure 13: </a:t>
            </a:r>
            <a:r>
              <a:rPr lang="it-IT" sz="900" dirty="0">
                <a:latin typeface="Helvetica" pitchFamily="2" charset="0"/>
              </a:rPr>
              <a:t>Spring </a:t>
            </a:r>
            <a:r>
              <a:rPr lang="it-IT" sz="900" dirty="0" err="1">
                <a:latin typeface="Helvetica" pitchFamily="2" charset="0"/>
              </a:rPr>
              <a:t>used</a:t>
            </a:r>
            <a:r>
              <a:rPr lang="it-IT" sz="900" dirty="0">
                <a:latin typeface="Helvetica" pitchFamily="2" charset="0"/>
              </a:rPr>
              <a:t> in the </a:t>
            </a:r>
            <a:r>
              <a:rPr lang="it-IT" sz="900" dirty="0" err="1">
                <a:latin typeface="Helvetica" pitchFamily="2" charset="0"/>
              </a:rPr>
              <a:t>experimental</a:t>
            </a:r>
            <a:r>
              <a:rPr lang="it-IT" sz="900" dirty="0">
                <a:latin typeface="Helvetica" pitchFamily="2" charset="0"/>
              </a:rPr>
              <a:t> </a:t>
            </a:r>
            <a:r>
              <a:rPr lang="it-IT" sz="900" dirty="0" err="1">
                <a:latin typeface="Helvetica" pitchFamily="2" charset="0"/>
              </a:rPr>
              <a:t>phase</a:t>
            </a:r>
            <a:r>
              <a:rPr lang="it-IT" sz="900" dirty="0">
                <a:latin typeface="Helvetica" pitchFamily="2" charset="0"/>
              </a:rPr>
              <a:t> (</a:t>
            </a:r>
            <a:r>
              <a:rPr lang="it-IT" sz="900" dirty="0" err="1">
                <a:latin typeface="Helvetica" pitchFamily="2" charset="0"/>
              </a:rPr>
              <a:t>available</a:t>
            </a:r>
            <a:r>
              <a:rPr lang="it-IT" sz="900" dirty="0">
                <a:latin typeface="Helvetica" pitchFamily="2" charset="0"/>
              </a:rPr>
              <a:t> </a:t>
            </a:r>
            <a:r>
              <a:rPr lang="it-IT" sz="900" dirty="0" err="1">
                <a:latin typeface="Helvetica" pitchFamily="2" charset="0"/>
              </a:rPr>
              <a:t>at</a:t>
            </a:r>
            <a:r>
              <a:rPr lang="it-IT" sz="900" dirty="0">
                <a:latin typeface="Helvetica" pitchFamily="2" charset="0"/>
              </a:rPr>
              <a:t> the following </a:t>
            </a:r>
            <a:r>
              <a:rPr lang="it-IT" sz="900" dirty="0">
                <a:latin typeface="Helvetica" pitchFamily="2" charset="0"/>
                <a:hlinkClick r:id="rId6"/>
              </a:rPr>
              <a:t>link</a:t>
            </a:r>
            <a:r>
              <a:rPr lang="it-IT" sz="900" dirty="0">
                <a:latin typeface="Helvetica" pitchFamily="2" charset="0"/>
              </a:rPr>
              <a:t>).</a:t>
            </a:r>
          </a:p>
        </p:txBody>
      </p:sp>
    </p:spTree>
    <p:extLst>
      <p:ext uri="{BB962C8B-B14F-4D97-AF65-F5344CB8AC3E}">
        <p14:creationId xmlns:p14="http://schemas.microsoft.com/office/powerpoint/2010/main" val="69084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uppo 14">
            <a:extLst>
              <a:ext uri="{FF2B5EF4-FFF2-40B4-BE49-F238E27FC236}">
                <a16:creationId xmlns:a16="http://schemas.microsoft.com/office/drawing/2014/main" id="{098B4F15-0450-0CDF-A15E-6BA47321C3D1}"/>
              </a:ext>
            </a:extLst>
          </p:cNvPr>
          <p:cNvGrpSpPr/>
          <p:nvPr/>
        </p:nvGrpSpPr>
        <p:grpSpPr>
          <a:xfrm>
            <a:off x="8788633" y="1672485"/>
            <a:ext cx="3137882" cy="4945589"/>
            <a:chOff x="1245970" y="1282164"/>
            <a:chExt cx="3268938" cy="5095281"/>
          </a:xfrm>
        </p:grpSpPr>
        <p:pic>
          <p:nvPicPr>
            <p:cNvPr id="3" name="Immagine 2">
              <a:extLst>
                <a:ext uri="{FF2B5EF4-FFF2-40B4-BE49-F238E27FC236}">
                  <a16:creationId xmlns:a16="http://schemas.microsoft.com/office/drawing/2014/main" id="{FB0413B6-C60E-73EF-0B8B-8E1B7E6ED7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6" name="Rettangolo 5">
              <a:extLst>
                <a:ext uri="{FF2B5EF4-FFF2-40B4-BE49-F238E27FC236}">
                  <a16:creationId xmlns:a16="http://schemas.microsoft.com/office/drawing/2014/main" id="{67DE8D38-10DA-CE49-ADE7-81B2E0EB1883}"/>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783BFB48-7735-5385-B9AB-2B2C929B177B}"/>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4ADAF05-8145-B8F1-79CB-236E70CE2421}"/>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16534B9-8141-F7CC-E4E7-FADB99989F78}"/>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SPRING</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448244" y="2184178"/>
            <a:ext cx="7511023" cy="646331"/>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To carry out the simulations on SolidWorks Motion, the elastic constant and the free length of the spring must be known.</a:t>
            </a:r>
            <a:endParaRPr lang="it-IT" dirty="0">
              <a:latin typeface="Helvetica" panose="020B0604020202020204" pitchFamily="34" charset="0"/>
              <a:cs typeface="Helvetica" panose="020B0604020202020204" pitchFamily="34" charset="0"/>
            </a:endParaRPr>
          </a:p>
        </p:txBody>
      </p:sp>
      <p:sp>
        <p:nvSpPr>
          <p:cNvPr id="36" name="CasellaDiTesto 35">
            <a:extLst>
              <a:ext uri="{FF2B5EF4-FFF2-40B4-BE49-F238E27FC236}">
                <a16:creationId xmlns:a16="http://schemas.microsoft.com/office/drawing/2014/main" id="{AF7E3E6A-20E4-CE3E-E993-7AB63203A9CB}"/>
              </a:ext>
            </a:extLst>
          </p:cNvPr>
          <p:cNvSpPr txBox="1"/>
          <p:nvPr/>
        </p:nvSpPr>
        <p:spPr>
          <a:xfrm>
            <a:off x="448241" y="5998723"/>
            <a:ext cx="8144577"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Richard G. </a:t>
            </a:r>
            <a:r>
              <a:rPr lang="en-US" dirty="0" err="1">
                <a:latin typeface="Helvetica" panose="020B0604020202020204" pitchFamily="34" charset="0"/>
                <a:cs typeface="Helvetica" panose="020B0604020202020204" pitchFamily="34" charset="0"/>
              </a:rPr>
              <a:t>Budynas</a:t>
            </a:r>
            <a:r>
              <a:rPr lang="en-US" dirty="0">
                <a:latin typeface="Helvetica" panose="020B0604020202020204" pitchFamily="34" charset="0"/>
                <a:cs typeface="Helvetica" panose="020B0604020202020204" pitchFamily="34" charset="0"/>
              </a:rPr>
              <a:t> and Keith Nisbett. </a:t>
            </a:r>
            <a:r>
              <a:rPr lang="en-US" dirty="0" err="1">
                <a:latin typeface="Helvetica" panose="020B0604020202020204" pitchFamily="34" charset="0"/>
                <a:cs typeface="Helvetica" panose="020B0604020202020204" pitchFamily="34" charset="0"/>
              </a:rPr>
              <a:t>Shigley’s</a:t>
            </a:r>
            <a:r>
              <a:rPr lang="en-US" dirty="0">
                <a:latin typeface="Helvetica" panose="020B0604020202020204" pitchFamily="34" charset="0"/>
                <a:cs typeface="Helvetica" panose="020B0604020202020204" pitchFamily="34" charset="0"/>
              </a:rPr>
              <a:t> Mechanical Engineering Design. McGraw-Hill, 2011, p. 520.</a:t>
            </a:r>
            <a:endParaRPr lang="it-IT"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8FA7CF58-18A4-49E9-4533-5FBFACEEF6D2}"/>
              </a:ext>
            </a:extLst>
          </p:cNvPr>
          <p:cNvGrpSpPr/>
          <p:nvPr/>
        </p:nvGrpSpPr>
        <p:grpSpPr>
          <a:xfrm>
            <a:off x="2959780" y="3145794"/>
            <a:ext cx="5040000" cy="486720"/>
            <a:chOff x="0" y="573138"/>
            <a:chExt cx="5525729" cy="486720"/>
          </a:xfrm>
          <a:solidFill>
            <a:srgbClr val="002060"/>
          </a:solidFill>
        </p:grpSpPr>
        <p:sp>
          <p:nvSpPr>
            <p:cNvPr id="13" name="Rectangle: Rounded Corners 5">
              <a:extLst>
                <a:ext uri="{FF2B5EF4-FFF2-40B4-BE49-F238E27FC236}">
                  <a16:creationId xmlns:a16="http://schemas.microsoft.com/office/drawing/2014/main" id="{177D0DDC-5D40-C07C-2C41-9766D700BDF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7" name="Rectangle: Rounded Corners 4">
              <a:extLst>
                <a:ext uri="{FF2B5EF4-FFF2-40B4-BE49-F238E27FC236}">
                  <a16:creationId xmlns:a16="http://schemas.microsoft.com/office/drawing/2014/main" id="{7CBB19ED-682B-3A53-09FA-8843DEDF3E2C}"/>
                </a:ext>
              </a:extLst>
            </p:cNvPr>
            <p:cNvSpPr txBox="1"/>
            <p:nvPr/>
          </p:nvSpPr>
          <p:spPr>
            <a:xfrm>
              <a:off x="23760" y="596898"/>
              <a:ext cx="5478210"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t>G : spring material stiffness module (79 </a:t>
              </a:r>
              <a:r>
                <a:rPr lang="en-US" dirty="0" err="1"/>
                <a:t>GPa</a:t>
              </a:r>
              <a:r>
                <a:rPr lang="en-US" dirty="0"/>
                <a:t>)</a:t>
              </a:r>
              <a:endParaRPr lang="en-US" sz="1800" kern="1200" dirty="0"/>
            </a:p>
          </p:txBody>
        </p:sp>
      </p:grpSp>
      <p:grpSp>
        <p:nvGrpSpPr>
          <p:cNvPr id="18" name="Group 1">
            <a:extLst>
              <a:ext uri="{FF2B5EF4-FFF2-40B4-BE49-F238E27FC236}">
                <a16:creationId xmlns:a16="http://schemas.microsoft.com/office/drawing/2014/main" id="{11080EEB-9868-9F66-F40C-76D30520975D}"/>
              </a:ext>
            </a:extLst>
          </p:cNvPr>
          <p:cNvGrpSpPr/>
          <p:nvPr/>
        </p:nvGrpSpPr>
        <p:grpSpPr>
          <a:xfrm>
            <a:off x="2959780" y="3704439"/>
            <a:ext cx="5040000" cy="486720"/>
            <a:chOff x="0" y="573138"/>
            <a:chExt cx="5525729" cy="486720"/>
          </a:xfrm>
          <a:solidFill>
            <a:srgbClr val="002060"/>
          </a:solidFill>
        </p:grpSpPr>
        <p:sp>
          <p:nvSpPr>
            <p:cNvPr id="19" name="Rectangle: Rounded Corners 5">
              <a:extLst>
                <a:ext uri="{FF2B5EF4-FFF2-40B4-BE49-F238E27FC236}">
                  <a16:creationId xmlns:a16="http://schemas.microsoft.com/office/drawing/2014/main" id="{C5044CB2-1ED7-9C2E-6980-0F855F30467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9DBB8D9C-78E7-E039-C5F0-E7EEC2EC47FC}"/>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t>d : diameter of the spring wire (0.3 mm)</a:t>
              </a:r>
              <a:endParaRPr lang="en-US" sz="1800" kern="1200" dirty="0"/>
            </a:p>
          </p:txBody>
        </p:sp>
      </p:grpSp>
      <p:grpSp>
        <p:nvGrpSpPr>
          <p:cNvPr id="21" name="Group 1">
            <a:extLst>
              <a:ext uri="{FF2B5EF4-FFF2-40B4-BE49-F238E27FC236}">
                <a16:creationId xmlns:a16="http://schemas.microsoft.com/office/drawing/2014/main" id="{ED3CE78D-631E-7331-F2B4-A41839307B64}"/>
              </a:ext>
            </a:extLst>
          </p:cNvPr>
          <p:cNvGrpSpPr/>
          <p:nvPr/>
        </p:nvGrpSpPr>
        <p:grpSpPr>
          <a:xfrm>
            <a:off x="2959780" y="4268164"/>
            <a:ext cx="5040000" cy="486720"/>
            <a:chOff x="0" y="573138"/>
            <a:chExt cx="5525729" cy="486720"/>
          </a:xfrm>
          <a:solidFill>
            <a:srgbClr val="002060"/>
          </a:solidFill>
        </p:grpSpPr>
        <p:sp>
          <p:nvSpPr>
            <p:cNvPr id="23" name="Rectangle: Rounded Corners 5">
              <a:extLst>
                <a:ext uri="{FF2B5EF4-FFF2-40B4-BE49-F238E27FC236}">
                  <a16:creationId xmlns:a16="http://schemas.microsoft.com/office/drawing/2014/main" id="{E3E4494D-A98B-7947-7441-9874F618DA35}"/>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4" name="Rectangle: Rounded Corners 4">
              <a:extLst>
                <a:ext uri="{FF2B5EF4-FFF2-40B4-BE49-F238E27FC236}">
                  <a16:creationId xmlns:a16="http://schemas.microsoft.com/office/drawing/2014/main" id="{D6308650-5AC7-A980-95C6-793FF7ABBD68}"/>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t>n : the number of active coils (14)</a:t>
              </a:r>
              <a:endParaRPr lang="en-US" sz="1800" kern="1200" dirty="0"/>
            </a:p>
          </p:txBody>
        </p:sp>
      </p:grpSp>
      <p:grpSp>
        <p:nvGrpSpPr>
          <p:cNvPr id="25" name="Group 1">
            <a:extLst>
              <a:ext uri="{FF2B5EF4-FFF2-40B4-BE49-F238E27FC236}">
                <a16:creationId xmlns:a16="http://schemas.microsoft.com/office/drawing/2014/main" id="{E67E398D-9C18-5EFD-E433-55C50E3B466F}"/>
              </a:ext>
            </a:extLst>
          </p:cNvPr>
          <p:cNvGrpSpPr/>
          <p:nvPr/>
        </p:nvGrpSpPr>
        <p:grpSpPr>
          <a:xfrm>
            <a:off x="2959780" y="4831889"/>
            <a:ext cx="5040000" cy="486720"/>
            <a:chOff x="0" y="573138"/>
            <a:chExt cx="5525729" cy="486720"/>
          </a:xfrm>
          <a:solidFill>
            <a:srgbClr val="002060"/>
          </a:solidFill>
        </p:grpSpPr>
        <p:sp>
          <p:nvSpPr>
            <p:cNvPr id="26" name="Rectangle: Rounded Corners 5">
              <a:extLst>
                <a:ext uri="{FF2B5EF4-FFF2-40B4-BE49-F238E27FC236}">
                  <a16:creationId xmlns:a16="http://schemas.microsoft.com/office/drawing/2014/main" id="{4FC917D3-CEEA-BE37-C9BF-A5076E53A76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7" name="Rectangle: Rounded Corners 4">
              <a:extLst>
                <a:ext uri="{FF2B5EF4-FFF2-40B4-BE49-F238E27FC236}">
                  <a16:creationId xmlns:a16="http://schemas.microsoft.com/office/drawing/2014/main" id="{1AF12B30-AB9B-4D1F-B4B2-383704531EA4}"/>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t>D is the average diameter of the spring (2.7 mm)</a:t>
              </a:r>
              <a:endParaRPr lang="en-US" sz="1800" kern="1200" dirty="0"/>
            </a:p>
          </p:txBody>
        </p:sp>
      </p:gr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F9B08185-B405-363A-7208-E8452EF89141}"/>
                  </a:ext>
                </a:extLst>
              </p:cNvPr>
              <p:cNvSpPr txBox="1"/>
              <p:nvPr/>
            </p:nvSpPr>
            <p:spPr>
              <a:xfrm>
                <a:off x="-43333" y="3890079"/>
                <a:ext cx="3003112" cy="5546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𝑘</m:t>
                      </m:r>
                      <m:r>
                        <a:rPr lang="it-IT" b="0" i="1" smtClean="0">
                          <a:solidFill>
                            <a:schemeClr val="tx1"/>
                          </a:solidFill>
                          <a:latin typeface="Cambria Math" panose="02040503050406030204" pitchFamily="18" charset="0"/>
                        </a:rPr>
                        <m:t>= </m:t>
                      </m:r>
                      <m:f>
                        <m:fPr>
                          <m:ctrlPr>
                            <a:rPr lang="it-IT" b="0" i="1" smtClean="0">
                              <a:solidFill>
                                <a:schemeClr val="tx1"/>
                              </a:solidFill>
                              <a:latin typeface="Cambria Math" panose="02040503050406030204" pitchFamily="18" charset="0"/>
                            </a:rPr>
                          </m:ctrlPr>
                        </m:fPr>
                        <m:num>
                          <m:r>
                            <a:rPr lang="it-IT" b="0" i="1" smtClean="0">
                              <a:solidFill>
                                <a:schemeClr val="tx1"/>
                              </a:solidFill>
                              <a:latin typeface="Cambria Math" panose="02040503050406030204" pitchFamily="18" charset="0"/>
                            </a:rPr>
                            <m:t>𝐺</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𝑑</m:t>
                              </m:r>
                            </m:e>
                            <m:sup>
                              <m:r>
                                <a:rPr lang="it-IT" b="0" i="1" smtClean="0">
                                  <a:solidFill>
                                    <a:schemeClr val="tx1"/>
                                  </a:solidFill>
                                  <a:latin typeface="Cambria Math" panose="02040503050406030204" pitchFamily="18" charset="0"/>
                                </a:rPr>
                                <m:t>4</m:t>
                              </m:r>
                            </m:sup>
                          </m:sSup>
                        </m:num>
                        <m:den>
                          <m:r>
                            <a:rPr lang="it-IT" b="0" i="1" smtClean="0">
                              <a:solidFill>
                                <a:schemeClr val="tx1"/>
                              </a:solidFill>
                              <a:latin typeface="Cambria Math" panose="02040503050406030204" pitchFamily="18" charset="0"/>
                            </a:rPr>
                            <m:t>8</m:t>
                          </m:r>
                          <m:r>
                            <a:rPr lang="it-IT" b="0" i="1" smtClean="0">
                              <a:solidFill>
                                <a:schemeClr val="tx1"/>
                              </a:solidFill>
                              <a:latin typeface="Cambria Math" panose="02040503050406030204" pitchFamily="18" charset="0"/>
                            </a:rPr>
                            <m:t>𝑛</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𝐷</m:t>
                              </m:r>
                            </m:e>
                            <m:sup>
                              <m:r>
                                <a:rPr lang="it-IT" b="0" i="1" smtClean="0">
                                  <a:solidFill>
                                    <a:schemeClr val="tx1"/>
                                  </a:solidFill>
                                  <a:latin typeface="Cambria Math" panose="02040503050406030204" pitchFamily="18" charset="0"/>
                                </a:rPr>
                                <m:t>3</m:t>
                              </m:r>
                            </m:sup>
                          </m:sSup>
                        </m:den>
                      </m:f>
                    </m:oMath>
                  </m:oMathPara>
                </a14:m>
                <a:endParaRPr lang="it-IT" dirty="0">
                  <a:solidFill>
                    <a:schemeClr val="tx1"/>
                  </a:solidFill>
                </a:endParaRPr>
              </a:p>
            </p:txBody>
          </p:sp>
        </mc:Choice>
        <mc:Fallback xmlns="">
          <p:sp>
            <p:nvSpPr>
              <p:cNvPr id="28" name="CasellaDiTesto 27">
                <a:extLst>
                  <a:ext uri="{FF2B5EF4-FFF2-40B4-BE49-F238E27FC236}">
                    <a16:creationId xmlns:a16="http://schemas.microsoft.com/office/drawing/2014/main" id="{F9B08185-B405-363A-7208-E8452EF89141}"/>
                  </a:ext>
                </a:extLst>
              </p:cNvPr>
              <p:cNvSpPr txBox="1">
                <a:spLocks noRot="1" noChangeAspect="1" noMove="1" noResize="1" noEditPoints="1" noAdjustHandles="1" noChangeArrowheads="1" noChangeShapeType="1" noTextEdit="1"/>
              </p:cNvSpPr>
              <p:nvPr/>
            </p:nvSpPr>
            <p:spPr>
              <a:xfrm>
                <a:off x="-43333" y="3890079"/>
                <a:ext cx="3003112" cy="554639"/>
              </a:xfrm>
              <a:prstGeom prst="rect">
                <a:avLst/>
              </a:prstGeom>
              <a:blipFill>
                <a:blip r:embed="rId4"/>
                <a:stretch>
                  <a:fillRect b="-13636"/>
                </a:stretch>
              </a:blipFill>
            </p:spPr>
            <p:txBody>
              <a:bodyPr/>
              <a:lstStyle/>
              <a:p>
                <a:r>
                  <a:rPr lang="it-IT">
                    <a:noFill/>
                  </a:rPr>
                  <a:t> </a:t>
                </a:r>
              </a:p>
            </p:txBody>
          </p:sp>
        </mc:Fallback>
      </mc:AlternateContent>
    </p:spTree>
    <p:extLst>
      <p:ext uri="{BB962C8B-B14F-4D97-AF65-F5344CB8AC3E}">
        <p14:creationId xmlns:p14="http://schemas.microsoft.com/office/powerpoint/2010/main" val="98893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uppo 14">
            <a:extLst>
              <a:ext uri="{FF2B5EF4-FFF2-40B4-BE49-F238E27FC236}">
                <a16:creationId xmlns:a16="http://schemas.microsoft.com/office/drawing/2014/main" id="{098B4F15-0450-0CDF-A15E-6BA47321C3D1}"/>
              </a:ext>
            </a:extLst>
          </p:cNvPr>
          <p:cNvGrpSpPr/>
          <p:nvPr/>
        </p:nvGrpSpPr>
        <p:grpSpPr>
          <a:xfrm>
            <a:off x="8788633" y="1672485"/>
            <a:ext cx="3137882" cy="4945589"/>
            <a:chOff x="1245970" y="1282164"/>
            <a:chExt cx="3268938" cy="5095281"/>
          </a:xfrm>
        </p:grpSpPr>
        <p:pic>
          <p:nvPicPr>
            <p:cNvPr id="3" name="Immagine 2">
              <a:extLst>
                <a:ext uri="{FF2B5EF4-FFF2-40B4-BE49-F238E27FC236}">
                  <a16:creationId xmlns:a16="http://schemas.microsoft.com/office/drawing/2014/main" id="{FB0413B6-C60E-73EF-0B8B-8E1B7E6ED7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6" name="Rettangolo 5">
              <a:extLst>
                <a:ext uri="{FF2B5EF4-FFF2-40B4-BE49-F238E27FC236}">
                  <a16:creationId xmlns:a16="http://schemas.microsoft.com/office/drawing/2014/main" id="{67DE8D38-10DA-CE49-ADE7-81B2E0EB1883}"/>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783BFB48-7735-5385-B9AB-2B2C929B177B}"/>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4ADAF05-8145-B8F1-79CB-236E70CE2421}"/>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16534B9-8141-F7CC-E4E7-FADB99989F78}"/>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SPRING</a:t>
            </a:r>
            <a:endParaRPr lang="it-IT" sz="2400" b="1" dirty="0">
              <a:solidFill>
                <a:srgbClr val="0070C0"/>
              </a:solidFill>
              <a:latin typeface="Helvetica" pitchFamily="2" charset="0"/>
            </a:endParaRP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A26B80F3-023B-2577-DD2B-3433EA1E6059}"/>
                  </a:ext>
                </a:extLst>
              </p:cNvPr>
              <p:cNvSpPr txBox="1"/>
              <p:nvPr/>
            </p:nvSpPr>
            <p:spPr>
              <a:xfrm>
                <a:off x="3018973" y="3926156"/>
                <a:ext cx="3003112" cy="5546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𝑘</m:t>
                      </m:r>
                      <m:r>
                        <a:rPr lang="it-IT" b="0" i="1" smtClean="0">
                          <a:solidFill>
                            <a:schemeClr val="tx1"/>
                          </a:solidFill>
                          <a:latin typeface="Cambria Math" panose="02040503050406030204" pitchFamily="18" charset="0"/>
                        </a:rPr>
                        <m:t>= </m:t>
                      </m:r>
                      <m:f>
                        <m:fPr>
                          <m:ctrlPr>
                            <a:rPr lang="it-IT" b="0" i="1" smtClean="0">
                              <a:solidFill>
                                <a:schemeClr val="tx1"/>
                              </a:solidFill>
                              <a:latin typeface="Cambria Math" panose="02040503050406030204" pitchFamily="18" charset="0"/>
                            </a:rPr>
                          </m:ctrlPr>
                        </m:fPr>
                        <m:num>
                          <m:r>
                            <a:rPr lang="it-IT" b="0" i="1" smtClean="0">
                              <a:solidFill>
                                <a:schemeClr val="tx1"/>
                              </a:solidFill>
                              <a:latin typeface="Cambria Math" panose="02040503050406030204" pitchFamily="18" charset="0"/>
                            </a:rPr>
                            <m:t>𝐺</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𝑑</m:t>
                              </m:r>
                            </m:e>
                            <m:sup>
                              <m:r>
                                <a:rPr lang="it-IT" b="0" i="1" smtClean="0">
                                  <a:solidFill>
                                    <a:schemeClr val="tx1"/>
                                  </a:solidFill>
                                  <a:latin typeface="Cambria Math" panose="02040503050406030204" pitchFamily="18" charset="0"/>
                                </a:rPr>
                                <m:t>4</m:t>
                              </m:r>
                            </m:sup>
                          </m:sSup>
                        </m:num>
                        <m:den>
                          <m:r>
                            <a:rPr lang="it-IT" b="0" i="1" smtClean="0">
                              <a:solidFill>
                                <a:schemeClr val="tx1"/>
                              </a:solidFill>
                              <a:latin typeface="Cambria Math" panose="02040503050406030204" pitchFamily="18" charset="0"/>
                            </a:rPr>
                            <m:t>8</m:t>
                          </m:r>
                          <m:r>
                            <a:rPr lang="it-IT" b="0" i="1" smtClean="0">
                              <a:solidFill>
                                <a:schemeClr val="tx1"/>
                              </a:solidFill>
                              <a:latin typeface="Cambria Math" panose="02040503050406030204" pitchFamily="18" charset="0"/>
                            </a:rPr>
                            <m:t>𝑛</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𝐷</m:t>
                              </m:r>
                            </m:e>
                            <m:sup>
                              <m:r>
                                <a:rPr lang="it-IT" b="0" i="1" smtClean="0">
                                  <a:solidFill>
                                    <a:schemeClr val="tx1"/>
                                  </a:solidFill>
                                  <a:latin typeface="Cambria Math" panose="02040503050406030204" pitchFamily="18" charset="0"/>
                                </a:rPr>
                                <m:t>3</m:t>
                              </m:r>
                            </m:sup>
                          </m:sSup>
                        </m:den>
                      </m:f>
                      <m:r>
                        <a:rPr lang="it-IT" b="0" i="0" smtClean="0">
                          <a:solidFill>
                            <a:schemeClr val="tx1"/>
                          </a:solidFill>
                          <a:latin typeface="Cambria Math" panose="02040503050406030204" pitchFamily="18" charset="0"/>
                        </a:rPr>
                        <m:t> </m:t>
                      </m:r>
                      <m:r>
                        <a:rPr lang="it-IT" b="0" i="1" smtClean="0">
                          <a:solidFill>
                            <a:schemeClr val="tx1"/>
                          </a:solidFill>
                          <a:latin typeface="Cambria Math" panose="02040503050406030204" pitchFamily="18" charset="0"/>
                          <a:ea typeface="Cambria Math" panose="02040503050406030204" pitchFamily="18" charset="0"/>
                        </a:rPr>
                        <m:t>≈</m:t>
                      </m:r>
                      <m:r>
                        <a:rPr lang="it-IT" b="0" i="0" smtClean="0">
                          <a:solidFill>
                            <a:schemeClr val="tx1"/>
                          </a:solidFill>
                          <a:latin typeface="Cambria Math" panose="02040503050406030204" pitchFamily="18" charset="0"/>
                        </a:rPr>
                        <m:t>2.9 </m:t>
                      </m:r>
                      <m:r>
                        <m:rPr>
                          <m:sty m:val="p"/>
                        </m:rPr>
                        <a:rPr lang="it-IT" b="0" i="0" smtClean="0">
                          <a:solidFill>
                            <a:schemeClr val="tx1"/>
                          </a:solidFill>
                          <a:latin typeface="Cambria Math" panose="02040503050406030204" pitchFamily="18" charset="0"/>
                        </a:rPr>
                        <m:t>N</m:t>
                      </m:r>
                      <m:r>
                        <a:rPr lang="it-IT" b="0" i="0" smtClean="0">
                          <a:solidFill>
                            <a:schemeClr val="tx1"/>
                          </a:solidFill>
                          <a:latin typeface="Cambria Math" panose="02040503050406030204" pitchFamily="18" charset="0"/>
                        </a:rPr>
                        <m:t>/</m:t>
                      </m:r>
                      <m:r>
                        <m:rPr>
                          <m:sty m:val="p"/>
                        </m:rPr>
                        <a:rPr lang="it-IT" b="0" i="0" smtClean="0">
                          <a:solidFill>
                            <a:schemeClr val="tx1"/>
                          </a:solidFill>
                          <a:latin typeface="Cambria Math" panose="02040503050406030204" pitchFamily="18" charset="0"/>
                        </a:rPr>
                        <m:t>mm</m:t>
                      </m:r>
                    </m:oMath>
                  </m:oMathPara>
                </a14:m>
                <a:endParaRPr lang="it-IT" dirty="0">
                  <a:solidFill>
                    <a:schemeClr val="tx1"/>
                  </a:solidFill>
                </a:endParaRPr>
              </a:p>
            </p:txBody>
          </p:sp>
        </mc:Choice>
        <mc:Fallback xmlns="">
          <p:sp>
            <p:nvSpPr>
              <p:cNvPr id="28" name="CasellaDiTesto 27">
                <a:extLst>
                  <a:ext uri="{FF2B5EF4-FFF2-40B4-BE49-F238E27FC236}">
                    <a16:creationId xmlns:a16="http://schemas.microsoft.com/office/drawing/2014/main" id="{A26B80F3-023B-2577-DD2B-3433EA1E6059}"/>
                  </a:ext>
                </a:extLst>
              </p:cNvPr>
              <p:cNvSpPr txBox="1">
                <a:spLocks noRot="1" noChangeAspect="1" noMove="1" noResize="1" noEditPoints="1" noAdjustHandles="1" noChangeArrowheads="1" noChangeShapeType="1" noTextEdit="1"/>
              </p:cNvSpPr>
              <p:nvPr/>
            </p:nvSpPr>
            <p:spPr>
              <a:xfrm>
                <a:off x="3018973" y="3926156"/>
                <a:ext cx="3003112" cy="554639"/>
              </a:xfrm>
              <a:prstGeom prst="rect">
                <a:avLst/>
              </a:prstGeom>
              <a:blipFill>
                <a:blip r:embed="rId4"/>
                <a:stretch>
                  <a:fillRect b="-13636"/>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A5564F2C-8D9F-AA9E-64A6-BF68615F8B90}"/>
              </a:ext>
            </a:extLst>
          </p:cNvPr>
          <p:cNvSpPr txBox="1"/>
          <p:nvPr/>
        </p:nvSpPr>
        <p:spPr>
          <a:xfrm>
            <a:off x="448244" y="2184178"/>
            <a:ext cx="7511023" cy="646331"/>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To carry out the simulations on SolidWorks Motion, the elastic constant and the free length of the spring must be known.</a:t>
            </a:r>
            <a:endParaRPr lang="it-IT" dirty="0">
              <a:latin typeface="Helvetica" panose="020B0604020202020204" pitchFamily="34" charset="0"/>
              <a:cs typeface="Helvetica" panose="020B0604020202020204" pitchFamily="34" charset="0"/>
            </a:endParaRPr>
          </a:p>
        </p:txBody>
      </p:sp>
      <p:sp>
        <p:nvSpPr>
          <p:cNvPr id="17" name="CasellaDiTesto 16">
            <a:extLst>
              <a:ext uri="{FF2B5EF4-FFF2-40B4-BE49-F238E27FC236}">
                <a16:creationId xmlns:a16="http://schemas.microsoft.com/office/drawing/2014/main" id="{AB82E9D1-7114-A532-37FF-D42D25595CFC}"/>
              </a:ext>
            </a:extLst>
          </p:cNvPr>
          <p:cNvSpPr txBox="1"/>
          <p:nvPr/>
        </p:nvSpPr>
        <p:spPr>
          <a:xfrm>
            <a:off x="448241" y="5998723"/>
            <a:ext cx="8144577"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Richard G. </a:t>
            </a:r>
            <a:r>
              <a:rPr lang="en-US" dirty="0" err="1">
                <a:latin typeface="Helvetica" panose="020B0604020202020204" pitchFamily="34" charset="0"/>
                <a:cs typeface="Helvetica" panose="020B0604020202020204" pitchFamily="34" charset="0"/>
              </a:rPr>
              <a:t>Budynas</a:t>
            </a:r>
            <a:r>
              <a:rPr lang="en-US" dirty="0">
                <a:latin typeface="Helvetica" panose="020B0604020202020204" pitchFamily="34" charset="0"/>
                <a:cs typeface="Helvetica" panose="020B0604020202020204" pitchFamily="34" charset="0"/>
              </a:rPr>
              <a:t> and Keith Nisbett. </a:t>
            </a:r>
            <a:r>
              <a:rPr lang="en-US" dirty="0" err="1">
                <a:latin typeface="Helvetica" panose="020B0604020202020204" pitchFamily="34" charset="0"/>
                <a:cs typeface="Helvetica" panose="020B0604020202020204" pitchFamily="34" charset="0"/>
              </a:rPr>
              <a:t>Shigley’s</a:t>
            </a:r>
            <a:r>
              <a:rPr lang="en-US" dirty="0">
                <a:latin typeface="Helvetica" panose="020B0604020202020204" pitchFamily="34" charset="0"/>
                <a:cs typeface="Helvetica" panose="020B0604020202020204" pitchFamily="34" charset="0"/>
              </a:rPr>
              <a:t> Mechanical Engineering Design. McGraw-Hill, 2011, p. 520.</a:t>
            </a:r>
            <a:endParaRPr lang="it-IT"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432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498684" y="1450622"/>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 PARAMETERS’ CONFIGURATION</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530061" y="2159092"/>
            <a:ext cx="10912252" cy="646331"/>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To carry out the simulations on SolidWorks Motion the simulation parameters must be properly set. This allows to have complete and reliable results, which consider the real operating situations.</a:t>
            </a:r>
            <a:endParaRPr lang="it-IT" dirty="0">
              <a:latin typeface="Helvetica" panose="020B0604020202020204" pitchFamily="34" charset="0"/>
              <a:cs typeface="Helvetica" panose="020B0604020202020204" pitchFamily="34" charset="0"/>
            </a:endParaRPr>
          </a:p>
        </p:txBody>
      </p:sp>
      <p:pic>
        <p:nvPicPr>
          <p:cNvPr id="35" name="Immagine 34">
            <a:extLst>
              <a:ext uri="{FF2B5EF4-FFF2-40B4-BE49-F238E27FC236}">
                <a16:creationId xmlns:a16="http://schemas.microsoft.com/office/drawing/2014/main" id="{91C8BD5A-E864-DF60-1C87-E34FC8EE651A}"/>
              </a:ext>
            </a:extLst>
          </p:cNvPr>
          <p:cNvPicPr>
            <a:picLocks noChangeAspect="1"/>
          </p:cNvPicPr>
          <p:nvPr/>
        </p:nvPicPr>
        <p:blipFill>
          <a:blip r:embed="rId2"/>
          <a:srcRect/>
          <a:stretch/>
        </p:blipFill>
        <p:spPr>
          <a:xfrm>
            <a:off x="6793532" y="6914784"/>
            <a:ext cx="4251521" cy="3374644"/>
          </a:xfrm>
          <a:prstGeom prst="rect">
            <a:avLst/>
          </a:prstGeom>
        </p:spPr>
      </p:pic>
      <p:pic>
        <p:nvPicPr>
          <p:cNvPr id="36" name="Immagine 35">
            <a:extLst>
              <a:ext uri="{FF2B5EF4-FFF2-40B4-BE49-F238E27FC236}">
                <a16:creationId xmlns:a16="http://schemas.microsoft.com/office/drawing/2014/main" id="{383D072C-3EA1-EF30-CA8A-7A7E5FA2F0E9}"/>
              </a:ext>
            </a:extLst>
          </p:cNvPr>
          <p:cNvPicPr>
            <a:picLocks noChangeAspect="1"/>
          </p:cNvPicPr>
          <p:nvPr/>
        </p:nvPicPr>
        <p:blipFill>
          <a:blip r:embed="rId3"/>
          <a:srcRect/>
          <a:stretch/>
        </p:blipFill>
        <p:spPr>
          <a:xfrm>
            <a:off x="611877" y="6914002"/>
            <a:ext cx="3922539" cy="3376208"/>
          </a:xfrm>
          <a:prstGeom prst="rect">
            <a:avLst/>
          </a:prstGeom>
        </p:spPr>
      </p:pic>
      <p:grpSp>
        <p:nvGrpSpPr>
          <p:cNvPr id="2" name="Group 1">
            <a:extLst>
              <a:ext uri="{FF2B5EF4-FFF2-40B4-BE49-F238E27FC236}">
                <a16:creationId xmlns:a16="http://schemas.microsoft.com/office/drawing/2014/main" id="{DEA543B5-34FE-934A-922E-A0823596610F}"/>
              </a:ext>
            </a:extLst>
          </p:cNvPr>
          <p:cNvGrpSpPr/>
          <p:nvPr/>
        </p:nvGrpSpPr>
        <p:grpSpPr>
          <a:xfrm>
            <a:off x="3737614" y="3257700"/>
            <a:ext cx="4716771" cy="486720"/>
            <a:chOff x="0" y="573138"/>
            <a:chExt cx="5525729" cy="486720"/>
          </a:xfrm>
          <a:solidFill>
            <a:srgbClr val="002060"/>
          </a:solidFill>
        </p:grpSpPr>
        <p:sp>
          <p:nvSpPr>
            <p:cNvPr id="3" name="Rectangle: Rounded Corners 5">
              <a:extLst>
                <a:ext uri="{FF2B5EF4-FFF2-40B4-BE49-F238E27FC236}">
                  <a16:creationId xmlns:a16="http://schemas.microsoft.com/office/drawing/2014/main" id="{D020B87D-A441-3ACB-9D61-141D63EEE254}"/>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6" name="Rectangle: Rounded Corners 4">
              <a:extLst>
                <a:ext uri="{FF2B5EF4-FFF2-40B4-BE49-F238E27FC236}">
                  <a16:creationId xmlns:a16="http://schemas.microsoft.com/office/drawing/2014/main" id="{32561759-AAA8-13FB-DCDD-57E18C72F561}"/>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Contact between bodies</a:t>
              </a:r>
              <a:endParaRPr lang="en-US" sz="1800" kern="1200" dirty="0">
                <a:latin typeface="Helvetica" pitchFamily="2" charset="0"/>
              </a:endParaRPr>
            </a:p>
          </p:txBody>
        </p:sp>
      </p:grpSp>
      <p:grpSp>
        <p:nvGrpSpPr>
          <p:cNvPr id="9" name="Group 17">
            <a:extLst>
              <a:ext uri="{FF2B5EF4-FFF2-40B4-BE49-F238E27FC236}">
                <a16:creationId xmlns:a16="http://schemas.microsoft.com/office/drawing/2014/main" id="{E3CD521E-ECA0-3AFD-04BA-EE8D963B74E2}"/>
              </a:ext>
            </a:extLst>
          </p:cNvPr>
          <p:cNvGrpSpPr/>
          <p:nvPr/>
        </p:nvGrpSpPr>
        <p:grpSpPr>
          <a:xfrm>
            <a:off x="3746047" y="4654111"/>
            <a:ext cx="4716770" cy="486720"/>
            <a:chOff x="0" y="573138"/>
            <a:chExt cx="5525729" cy="486720"/>
          </a:xfrm>
          <a:solidFill>
            <a:srgbClr val="002060"/>
          </a:solidFill>
        </p:grpSpPr>
        <p:sp>
          <p:nvSpPr>
            <p:cNvPr id="11" name="Rectangle: Rounded Corners 18">
              <a:extLst>
                <a:ext uri="{FF2B5EF4-FFF2-40B4-BE49-F238E27FC236}">
                  <a16:creationId xmlns:a16="http://schemas.microsoft.com/office/drawing/2014/main" id="{5F2F5C96-299B-CA9A-41B7-44A36CB99DF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2" name="Rectangle: Rounded Corners 4">
              <a:extLst>
                <a:ext uri="{FF2B5EF4-FFF2-40B4-BE49-F238E27FC236}">
                  <a16:creationId xmlns:a16="http://schemas.microsoft.com/office/drawing/2014/main" id="{D836B048-0CC0-2839-54B2-FE2B647048D9}"/>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Force of gravity</a:t>
              </a:r>
              <a:endParaRPr lang="en-US" sz="1800" kern="1200" dirty="0">
                <a:latin typeface="Helvetica" pitchFamily="2" charset="0"/>
              </a:endParaRPr>
            </a:p>
          </p:txBody>
        </p:sp>
      </p:grpSp>
      <p:grpSp>
        <p:nvGrpSpPr>
          <p:cNvPr id="13" name="Group 17">
            <a:extLst>
              <a:ext uri="{FF2B5EF4-FFF2-40B4-BE49-F238E27FC236}">
                <a16:creationId xmlns:a16="http://schemas.microsoft.com/office/drawing/2014/main" id="{A2DD52C2-4A02-7AE8-5E8D-0C89F12EAE79}"/>
              </a:ext>
            </a:extLst>
          </p:cNvPr>
          <p:cNvGrpSpPr/>
          <p:nvPr/>
        </p:nvGrpSpPr>
        <p:grpSpPr>
          <a:xfrm>
            <a:off x="3717359" y="5354885"/>
            <a:ext cx="4745457" cy="486720"/>
            <a:chOff x="0" y="573138"/>
            <a:chExt cx="5525729" cy="486720"/>
          </a:xfrm>
          <a:solidFill>
            <a:srgbClr val="002060"/>
          </a:solidFill>
        </p:grpSpPr>
        <p:sp>
          <p:nvSpPr>
            <p:cNvPr id="15" name="Rectangle: Rounded Corners 18">
              <a:extLst>
                <a:ext uri="{FF2B5EF4-FFF2-40B4-BE49-F238E27FC236}">
                  <a16:creationId xmlns:a16="http://schemas.microsoft.com/office/drawing/2014/main" id="{7D63915C-62C7-0947-FFF7-F25285EDF488}"/>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7" name="Rectangle: Rounded Corners 4">
              <a:extLst>
                <a:ext uri="{FF2B5EF4-FFF2-40B4-BE49-F238E27FC236}">
                  <a16:creationId xmlns:a16="http://schemas.microsoft.com/office/drawing/2014/main" id="{58049E19-F857-2972-4783-769576B95FB7}"/>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Linear spring parameters</a:t>
              </a:r>
              <a:endParaRPr lang="en-US" sz="1800" kern="1200" dirty="0">
                <a:latin typeface="Helvetica" pitchFamily="2" charset="0"/>
              </a:endParaRPr>
            </a:p>
          </p:txBody>
        </p:sp>
      </p:grpSp>
      <p:grpSp>
        <p:nvGrpSpPr>
          <p:cNvPr id="18" name="Group 17">
            <a:extLst>
              <a:ext uri="{FF2B5EF4-FFF2-40B4-BE49-F238E27FC236}">
                <a16:creationId xmlns:a16="http://schemas.microsoft.com/office/drawing/2014/main" id="{DF6ED6A1-6782-6B72-B251-EB27460E8E3C}"/>
              </a:ext>
            </a:extLst>
          </p:cNvPr>
          <p:cNvGrpSpPr/>
          <p:nvPr/>
        </p:nvGrpSpPr>
        <p:grpSpPr>
          <a:xfrm>
            <a:off x="3717208" y="3958474"/>
            <a:ext cx="4745609" cy="486720"/>
            <a:chOff x="0" y="573138"/>
            <a:chExt cx="5525729" cy="486720"/>
          </a:xfrm>
          <a:solidFill>
            <a:srgbClr val="002060"/>
          </a:solidFill>
        </p:grpSpPr>
        <p:sp>
          <p:nvSpPr>
            <p:cNvPr id="19" name="Rectangle: Rounded Corners 18">
              <a:extLst>
                <a:ext uri="{FF2B5EF4-FFF2-40B4-BE49-F238E27FC236}">
                  <a16:creationId xmlns:a16="http://schemas.microsoft.com/office/drawing/2014/main" id="{A4309496-4896-05CD-80F6-CD1369BFE29C}"/>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C647B1EE-BFAF-1870-5B22-18A792328D74}"/>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Linear force applied to the palm</a:t>
              </a:r>
              <a:endParaRPr lang="en-US" sz="1800" kern="1200" dirty="0">
                <a:latin typeface="Helvetica" pitchFamily="2" charset="0"/>
              </a:endParaRPr>
            </a:p>
          </p:txBody>
        </p:sp>
      </p:grpSp>
    </p:spTree>
    <p:extLst>
      <p:ext uri="{BB962C8B-B14F-4D97-AF65-F5344CB8AC3E}">
        <p14:creationId xmlns:p14="http://schemas.microsoft.com/office/powerpoint/2010/main" val="1811955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pic>
        <p:nvPicPr>
          <p:cNvPr id="25" name="Immagine 24">
            <a:extLst>
              <a:ext uri="{FF2B5EF4-FFF2-40B4-BE49-F238E27FC236}">
                <a16:creationId xmlns:a16="http://schemas.microsoft.com/office/drawing/2014/main" id="{73A6EC15-27DE-9949-2B93-8DFE2646B8DA}"/>
              </a:ext>
            </a:extLst>
          </p:cNvPr>
          <p:cNvPicPr>
            <a:picLocks noChangeAspect="1"/>
          </p:cNvPicPr>
          <p:nvPr/>
        </p:nvPicPr>
        <p:blipFill>
          <a:blip r:embed="rId2"/>
          <a:srcRect/>
          <a:stretch/>
        </p:blipFill>
        <p:spPr>
          <a:xfrm>
            <a:off x="6793532" y="2814720"/>
            <a:ext cx="4251521" cy="3374644"/>
          </a:xfrm>
          <a:prstGeom prst="rect">
            <a:avLst/>
          </a:prstGeom>
        </p:spPr>
      </p:pic>
      <p:pic>
        <p:nvPicPr>
          <p:cNvPr id="26" name="Immagine 25">
            <a:extLst>
              <a:ext uri="{FF2B5EF4-FFF2-40B4-BE49-F238E27FC236}">
                <a16:creationId xmlns:a16="http://schemas.microsoft.com/office/drawing/2014/main" id="{8F3A34C1-5134-1009-F8F2-83F0D73D7BB5}"/>
              </a:ext>
            </a:extLst>
          </p:cNvPr>
          <p:cNvPicPr>
            <a:picLocks noChangeAspect="1"/>
          </p:cNvPicPr>
          <p:nvPr/>
        </p:nvPicPr>
        <p:blipFill>
          <a:blip r:embed="rId3"/>
          <a:srcRect/>
          <a:stretch/>
        </p:blipFill>
        <p:spPr>
          <a:xfrm>
            <a:off x="611877" y="2813938"/>
            <a:ext cx="3922539" cy="3376208"/>
          </a:xfrm>
          <a:prstGeom prst="rect">
            <a:avLst/>
          </a:prstGeom>
        </p:spPr>
      </p:pic>
      <p:pic>
        <p:nvPicPr>
          <p:cNvPr id="58" name="Immagine 57">
            <a:extLst>
              <a:ext uri="{FF2B5EF4-FFF2-40B4-BE49-F238E27FC236}">
                <a16:creationId xmlns:a16="http://schemas.microsoft.com/office/drawing/2014/main" id="{CF5EA76E-94D2-528A-893F-9F992CA8A62A}"/>
              </a:ext>
            </a:extLst>
          </p:cNvPr>
          <p:cNvPicPr>
            <a:picLocks noChangeAspect="1"/>
          </p:cNvPicPr>
          <p:nvPr/>
        </p:nvPicPr>
        <p:blipFill>
          <a:blip r:embed="rId4"/>
          <a:srcRect/>
          <a:stretch/>
        </p:blipFill>
        <p:spPr>
          <a:xfrm>
            <a:off x="580513" y="6914167"/>
            <a:ext cx="2841089" cy="3447009"/>
          </a:xfrm>
          <a:prstGeom prst="rect">
            <a:avLst/>
          </a:prstGeom>
        </p:spPr>
      </p:pic>
      <p:grpSp>
        <p:nvGrpSpPr>
          <p:cNvPr id="59" name="Gruppo 58">
            <a:extLst>
              <a:ext uri="{FF2B5EF4-FFF2-40B4-BE49-F238E27FC236}">
                <a16:creationId xmlns:a16="http://schemas.microsoft.com/office/drawing/2014/main" id="{9030FE3C-D67C-392B-8E24-7E560CA0EA7B}"/>
              </a:ext>
            </a:extLst>
          </p:cNvPr>
          <p:cNvGrpSpPr/>
          <p:nvPr/>
        </p:nvGrpSpPr>
        <p:grpSpPr>
          <a:xfrm>
            <a:off x="5098268" y="6704811"/>
            <a:ext cx="3886156" cy="4311636"/>
            <a:chOff x="3871498" y="2522136"/>
            <a:chExt cx="3886156" cy="4311636"/>
          </a:xfrm>
        </p:grpSpPr>
        <p:pic>
          <p:nvPicPr>
            <p:cNvPr id="60" name="Immagine 59" descr="Immagine che contiene testo, schermata, software, Carattere&#10;&#10;Descrizione generata automaticamente">
              <a:extLst>
                <a:ext uri="{FF2B5EF4-FFF2-40B4-BE49-F238E27FC236}">
                  <a16:creationId xmlns:a16="http://schemas.microsoft.com/office/drawing/2014/main" id="{29689EEE-45B3-3159-D808-21976B24053E}"/>
                </a:ext>
              </a:extLst>
            </p:cNvPr>
            <p:cNvPicPr>
              <a:picLocks noChangeAspect="1"/>
            </p:cNvPicPr>
            <p:nvPr/>
          </p:nvPicPr>
          <p:blipFill>
            <a:blip r:embed="rId5"/>
            <a:stretch>
              <a:fillRect/>
            </a:stretch>
          </p:blipFill>
          <p:spPr>
            <a:xfrm>
              <a:off x="3871498" y="2784286"/>
              <a:ext cx="3815183" cy="3442606"/>
            </a:xfrm>
            <a:prstGeom prst="rect">
              <a:avLst/>
            </a:prstGeom>
          </p:spPr>
        </p:pic>
        <p:sp>
          <p:nvSpPr>
            <p:cNvPr id="61" name="Rettangolo 60">
              <a:extLst>
                <a:ext uri="{FF2B5EF4-FFF2-40B4-BE49-F238E27FC236}">
                  <a16:creationId xmlns:a16="http://schemas.microsoft.com/office/drawing/2014/main" id="{24C788B8-DE7D-D1A1-7818-3A45EBFBC42F}"/>
                </a:ext>
              </a:extLst>
            </p:cNvPr>
            <p:cNvSpPr/>
            <p:nvPr/>
          </p:nvSpPr>
          <p:spPr>
            <a:xfrm>
              <a:off x="5667597" y="2522136"/>
              <a:ext cx="2090057" cy="40494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2" name="Rettangolo 61">
              <a:extLst>
                <a:ext uri="{FF2B5EF4-FFF2-40B4-BE49-F238E27FC236}">
                  <a16:creationId xmlns:a16="http://schemas.microsoft.com/office/drawing/2014/main" id="{6B861E32-E6AE-C340-9FD5-91F52BE21A72}"/>
                </a:ext>
              </a:extLst>
            </p:cNvPr>
            <p:cNvSpPr/>
            <p:nvPr/>
          </p:nvSpPr>
          <p:spPr>
            <a:xfrm>
              <a:off x="5523508" y="2610934"/>
              <a:ext cx="1465773" cy="24508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3" name="Rettangolo 62">
              <a:extLst>
                <a:ext uri="{FF2B5EF4-FFF2-40B4-BE49-F238E27FC236}">
                  <a16:creationId xmlns:a16="http://schemas.microsoft.com/office/drawing/2014/main" id="{0432D339-8D03-4428-DF09-1254782E5BBE}"/>
                </a:ext>
              </a:extLst>
            </p:cNvPr>
            <p:cNvSpPr/>
            <p:nvPr/>
          </p:nvSpPr>
          <p:spPr>
            <a:xfrm>
              <a:off x="5543931" y="5434637"/>
              <a:ext cx="1465773" cy="139913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pic>
        <p:nvPicPr>
          <p:cNvPr id="64" name="Immagine 63">
            <a:extLst>
              <a:ext uri="{FF2B5EF4-FFF2-40B4-BE49-F238E27FC236}">
                <a16:creationId xmlns:a16="http://schemas.microsoft.com/office/drawing/2014/main" id="{191F674B-EE31-07E2-03E5-C84A63121574}"/>
              </a:ext>
            </a:extLst>
          </p:cNvPr>
          <p:cNvPicPr>
            <a:picLocks noChangeAspect="1"/>
          </p:cNvPicPr>
          <p:nvPr/>
        </p:nvPicPr>
        <p:blipFill>
          <a:blip r:embed="rId6"/>
          <a:srcRect/>
          <a:stretch/>
        </p:blipFill>
        <p:spPr>
          <a:xfrm>
            <a:off x="8522076" y="6903414"/>
            <a:ext cx="2517174" cy="3453359"/>
          </a:xfrm>
          <a:prstGeom prst="rect">
            <a:avLst/>
          </a:prstGeom>
        </p:spPr>
      </p:pic>
      <p:sp>
        <p:nvSpPr>
          <p:cNvPr id="2" name="CasellaDiTesto 8">
            <a:extLst>
              <a:ext uri="{FF2B5EF4-FFF2-40B4-BE49-F238E27FC236}">
                <a16:creationId xmlns:a16="http://schemas.microsoft.com/office/drawing/2014/main" id="{36C127B0-5C0B-084D-7004-5FDB27102B01}"/>
              </a:ext>
            </a:extLst>
          </p:cNvPr>
          <p:cNvSpPr txBox="1"/>
          <p:nvPr/>
        </p:nvSpPr>
        <p:spPr>
          <a:xfrm>
            <a:off x="2498684" y="1450622"/>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 PARAMETERS’ CONFIGURATION</a:t>
            </a:r>
            <a:endParaRPr lang="it-IT" sz="2400" b="1" dirty="0">
              <a:solidFill>
                <a:srgbClr val="0070C0"/>
              </a:solidFill>
              <a:latin typeface="Helvetica" pitchFamily="2" charset="0"/>
            </a:endParaRPr>
          </a:p>
        </p:txBody>
      </p:sp>
      <p:grpSp>
        <p:nvGrpSpPr>
          <p:cNvPr id="3" name="Group 1">
            <a:extLst>
              <a:ext uri="{FF2B5EF4-FFF2-40B4-BE49-F238E27FC236}">
                <a16:creationId xmlns:a16="http://schemas.microsoft.com/office/drawing/2014/main" id="{9E6832B2-52FE-82B8-6CBC-30E8D60D3B8C}"/>
              </a:ext>
            </a:extLst>
          </p:cNvPr>
          <p:cNvGrpSpPr/>
          <p:nvPr/>
        </p:nvGrpSpPr>
        <p:grpSpPr>
          <a:xfrm>
            <a:off x="3737614" y="2155046"/>
            <a:ext cx="4716771" cy="486720"/>
            <a:chOff x="0" y="573138"/>
            <a:chExt cx="5525729" cy="486720"/>
          </a:xfrm>
          <a:solidFill>
            <a:srgbClr val="002060"/>
          </a:solidFill>
        </p:grpSpPr>
        <p:sp>
          <p:nvSpPr>
            <p:cNvPr id="6" name="Rectangle: Rounded Corners 5">
              <a:extLst>
                <a:ext uri="{FF2B5EF4-FFF2-40B4-BE49-F238E27FC236}">
                  <a16:creationId xmlns:a16="http://schemas.microsoft.com/office/drawing/2014/main" id="{CD6744B7-45E2-805E-E28D-C1F0D948360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9" name="Rectangle: Rounded Corners 4">
              <a:extLst>
                <a:ext uri="{FF2B5EF4-FFF2-40B4-BE49-F238E27FC236}">
                  <a16:creationId xmlns:a16="http://schemas.microsoft.com/office/drawing/2014/main" id="{3E8DEA89-9249-B666-C0C5-EC228549C3C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Contact between bodies</a:t>
              </a:r>
              <a:endParaRPr lang="en-US" sz="1800" kern="1200" dirty="0">
                <a:latin typeface="Helvetica" pitchFamily="2" charset="0"/>
              </a:endParaRPr>
            </a:p>
          </p:txBody>
        </p:sp>
      </p:grpSp>
    </p:spTree>
    <p:extLst>
      <p:ext uri="{BB962C8B-B14F-4D97-AF65-F5344CB8AC3E}">
        <p14:creationId xmlns:p14="http://schemas.microsoft.com/office/powerpoint/2010/main" val="5629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sp>
        <p:nvSpPr>
          <p:cNvPr id="2" name="CasellaDiTesto 1">
            <a:extLst>
              <a:ext uri="{FF2B5EF4-FFF2-40B4-BE49-F238E27FC236}">
                <a16:creationId xmlns:a16="http://schemas.microsoft.com/office/drawing/2014/main" id="{3ADB9747-017A-C524-5DB5-A9650F25C18A}"/>
              </a:ext>
            </a:extLst>
          </p:cNvPr>
          <p:cNvSpPr txBox="1"/>
          <p:nvPr/>
        </p:nvSpPr>
        <p:spPr>
          <a:xfrm>
            <a:off x="401110" y="2691967"/>
            <a:ext cx="6583680" cy="2862322"/>
          </a:xfrm>
          <a:prstGeom prst="rect">
            <a:avLst/>
          </a:prstGeom>
          <a:noFill/>
        </p:spPr>
        <p:txBody>
          <a:bodyPr wrap="square" rtlCol="0">
            <a:spAutoFit/>
          </a:bodyPr>
          <a:lstStyle/>
          <a:p>
            <a:pPr algn="just"/>
            <a:r>
              <a:rPr lang="it-IT" dirty="0">
                <a:latin typeface="Helvetica" pitchFamily="2" charset="0"/>
              </a:rPr>
              <a:t>‘’</a:t>
            </a:r>
            <a:r>
              <a:rPr lang="it-IT" dirty="0" err="1">
                <a:latin typeface="Helvetica" pitchFamily="2" charset="0"/>
              </a:rPr>
              <a:t>Grippers</a:t>
            </a:r>
            <a:r>
              <a:rPr lang="it-IT" dirty="0">
                <a:latin typeface="Helvetica" pitchFamily="2" charset="0"/>
              </a:rPr>
              <a:t> are </a:t>
            </a:r>
            <a:r>
              <a:rPr lang="it-IT" dirty="0" err="1">
                <a:latin typeface="Helvetica" pitchFamily="2" charset="0"/>
              </a:rPr>
              <a:t>subsystems</a:t>
            </a:r>
            <a:r>
              <a:rPr lang="it-IT" dirty="0">
                <a:latin typeface="Helvetica" pitchFamily="2" charset="0"/>
              </a:rPr>
              <a:t> of </a:t>
            </a:r>
            <a:r>
              <a:rPr lang="it-IT" dirty="0" err="1">
                <a:latin typeface="Helvetica" pitchFamily="2" charset="0"/>
              </a:rPr>
              <a:t>handling</a:t>
            </a:r>
            <a:r>
              <a:rPr lang="it-IT" dirty="0">
                <a:latin typeface="Helvetica" pitchFamily="2" charset="0"/>
              </a:rPr>
              <a:t> </a:t>
            </a:r>
            <a:r>
              <a:rPr lang="it-IT" dirty="0" err="1">
                <a:latin typeface="Helvetica" pitchFamily="2" charset="0"/>
              </a:rPr>
              <a:t>mechanisms</a:t>
            </a:r>
            <a:r>
              <a:rPr lang="it-IT" dirty="0">
                <a:latin typeface="Helvetica" pitchFamily="2" charset="0"/>
              </a:rPr>
              <a:t> </a:t>
            </a:r>
            <a:r>
              <a:rPr lang="it-IT" dirty="0" err="1">
                <a:latin typeface="Helvetica" pitchFamily="2" charset="0"/>
              </a:rPr>
              <a:t>which</a:t>
            </a:r>
            <a:r>
              <a:rPr lang="it-IT" dirty="0">
                <a:latin typeface="Helvetica" pitchFamily="2" charset="0"/>
              </a:rPr>
              <a:t> </a:t>
            </a:r>
            <a:r>
              <a:rPr lang="it-IT" dirty="0" err="1">
                <a:latin typeface="Helvetica" pitchFamily="2" charset="0"/>
              </a:rPr>
              <a:t>provide</a:t>
            </a:r>
            <a:r>
              <a:rPr lang="it-IT" dirty="0">
                <a:latin typeface="Helvetica" pitchFamily="2" charset="0"/>
              </a:rPr>
              <a:t> temporary contact with the </a:t>
            </a:r>
            <a:r>
              <a:rPr lang="it-IT" dirty="0" err="1">
                <a:latin typeface="Helvetica" pitchFamily="2" charset="0"/>
              </a:rPr>
              <a:t>object</a:t>
            </a:r>
            <a:r>
              <a:rPr lang="it-IT" dirty="0">
                <a:latin typeface="Helvetica" pitchFamily="2" charset="0"/>
              </a:rPr>
              <a:t> to be </a:t>
            </a:r>
            <a:r>
              <a:rPr lang="it-IT" dirty="0" err="1">
                <a:latin typeface="Helvetica" pitchFamily="2" charset="0"/>
              </a:rPr>
              <a:t>grasped</a:t>
            </a:r>
            <a:r>
              <a:rPr lang="it-IT" dirty="0">
                <a:latin typeface="Helvetica" pitchFamily="2" charset="0"/>
              </a:rPr>
              <a:t>. </a:t>
            </a:r>
            <a:r>
              <a:rPr lang="it-IT" dirty="0" err="1">
                <a:latin typeface="Helvetica" pitchFamily="2" charset="0"/>
              </a:rPr>
              <a:t>They</a:t>
            </a:r>
            <a:r>
              <a:rPr lang="it-IT" dirty="0">
                <a:latin typeface="Helvetica" pitchFamily="2" charset="0"/>
              </a:rPr>
              <a:t> </a:t>
            </a:r>
            <a:r>
              <a:rPr lang="it-IT" dirty="0" err="1">
                <a:latin typeface="Helvetica" pitchFamily="2" charset="0"/>
              </a:rPr>
              <a:t>ensure</a:t>
            </a:r>
            <a:r>
              <a:rPr lang="it-IT" dirty="0">
                <a:latin typeface="Helvetica" pitchFamily="2" charset="0"/>
              </a:rPr>
              <a:t> the position and </a:t>
            </a:r>
            <a:r>
              <a:rPr lang="it-IT" dirty="0" err="1">
                <a:latin typeface="Helvetica" pitchFamily="2" charset="0"/>
              </a:rPr>
              <a:t>orientation</a:t>
            </a:r>
            <a:r>
              <a:rPr lang="it-IT" dirty="0">
                <a:latin typeface="Helvetica" pitchFamily="2" charset="0"/>
              </a:rPr>
              <a:t> </a:t>
            </a:r>
            <a:r>
              <a:rPr lang="it-IT" dirty="0" err="1">
                <a:latin typeface="Helvetica" pitchFamily="2" charset="0"/>
              </a:rPr>
              <a:t>when</a:t>
            </a:r>
            <a:r>
              <a:rPr lang="it-IT" dirty="0">
                <a:latin typeface="Helvetica" pitchFamily="2" charset="0"/>
              </a:rPr>
              <a:t> </a:t>
            </a:r>
            <a:r>
              <a:rPr lang="it-IT" dirty="0" err="1">
                <a:latin typeface="Helvetica" pitchFamily="2" charset="0"/>
              </a:rPr>
              <a:t>carrying</a:t>
            </a:r>
            <a:r>
              <a:rPr lang="it-IT" dirty="0">
                <a:latin typeface="Helvetica" pitchFamily="2" charset="0"/>
              </a:rPr>
              <a:t> and </a:t>
            </a:r>
            <a:r>
              <a:rPr lang="it-IT" dirty="0" err="1">
                <a:latin typeface="Helvetica" pitchFamily="2" charset="0"/>
              </a:rPr>
              <a:t>mating</a:t>
            </a:r>
            <a:r>
              <a:rPr lang="it-IT" dirty="0">
                <a:latin typeface="Helvetica" pitchFamily="2" charset="0"/>
              </a:rPr>
              <a:t> the </a:t>
            </a:r>
            <a:r>
              <a:rPr lang="it-IT" dirty="0" err="1">
                <a:latin typeface="Helvetica" pitchFamily="2" charset="0"/>
              </a:rPr>
              <a:t>object</a:t>
            </a:r>
            <a:r>
              <a:rPr lang="it-IT" dirty="0">
                <a:latin typeface="Helvetica" pitchFamily="2" charset="0"/>
              </a:rPr>
              <a:t> to the </a:t>
            </a:r>
            <a:r>
              <a:rPr lang="it-IT" dirty="0" err="1">
                <a:latin typeface="Helvetica" pitchFamily="2" charset="0"/>
              </a:rPr>
              <a:t>handling</a:t>
            </a:r>
            <a:r>
              <a:rPr lang="it-IT" dirty="0">
                <a:latin typeface="Helvetica" pitchFamily="2" charset="0"/>
              </a:rPr>
              <a:t> </a:t>
            </a:r>
            <a:r>
              <a:rPr lang="it-IT" dirty="0" err="1">
                <a:latin typeface="Helvetica" pitchFamily="2" charset="0"/>
              </a:rPr>
              <a:t>equipment</a:t>
            </a:r>
            <a:r>
              <a:rPr lang="it-IT" dirty="0">
                <a:latin typeface="Helvetica" pitchFamily="2" charset="0"/>
              </a:rPr>
              <a:t>. </a:t>
            </a:r>
            <a:r>
              <a:rPr lang="it-IT" dirty="0" err="1">
                <a:latin typeface="Helvetica" pitchFamily="2" charset="0"/>
              </a:rPr>
              <a:t>Prehension</a:t>
            </a:r>
            <a:r>
              <a:rPr lang="it-IT" dirty="0">
                <a:latin typeface="Helvetica" pitchFamily="2" charset="0"/>
              </a:rPr>
              <a:t> </a:t>
            </a:r>
            <a:r>
              <a:rPr lang="it-IT" dirty="0" err="1">
                <a:latin typeface="Helvetica" pitchFamily="2" charset="0"/>
              </a:rPr>
              <a:t>is</a:t>
            </a:r>
            <a:r>
              <a:rPr lang="it-IT" dirty="0">
                <a:latin typeface="Helvetica" pitchFamily="2" charset="0"/>
              </a:rPr>
              <a:t> </a:t>
            </a:r>
            <a:r>
              <a:rPr lang="it-IT" dirty="0" err="1">
                <a:latin typeface="Helvetica" pitchFamily="2" charset="0"/>
              </a:rPr>
              <a:t>achieved</a:t>
            </a:r>
            <a:r>
              <a:rPr lang="it-IT" dirty="0">
                <a:latin typeface="Helvetica" pitchFamily="2" charset="0"/>
              </a:rPr>
              <a:t> by force </a:t>
            </a:r>
            <a:r>
              <a:rPr lang="it-IT" dirty="0" err="1">
                <a:latin typeface="Helvetica" pitchFamily="2" charset="0"/>
              </a:rPr>
              <a:t>producing</a:t>
            </a:r>
            <a:r>
              <a:rPr lang="it-IT" dirty="0">
                <a:latin typeface="Helvetica" pitchFamily="2" charset="0"/>
              </a:rPr>
              <a:t> and </a:t>
            </a:r>
            <a:r>
              <a:rPr lang="it-IT" dirty="0" err="1">
                <a:latin typeface="Helvetica" pitchFamily="2" charset="0"/>
              </a:rPr>
              <a:t>form</a:t>
            </a:r>
            <a:r>
              <a:rPr lang="it-IT" dirty="0">
                <a:latin typeface="Helvetica" pitchFamily="2" charset="0"/>
              </a:rPr>
              <a:t> matching </a:t>
            </a:r>
            <a:r>
              <a:rPr lang="it-IT" dirty="0" err="1">
                <a:latin typeface="Helvetica" pitchFamily="2" charset="0"/>
              </a:rPr>
              <a:t>elements</a:t>
            </a:r>
            <a:r>
              <a:rPr lang="it-IT" dirty="0">
                <a:latin typeface="Helvetica" pitchFamily="2" charset="0"/>
              </a:rPr>
              <a:t>. The </a:t>
            </a:r>
            <a:r>
              <a:rPr lang="it-IT" dirty="0" err="1">
                <a:latin typeface="Helvetica" pitchFamily="2" charset="0"/>
              </a:rPr>
              <a:t>term</a:t>
            </a:r>
            <a:r>
              <a:rPr lang="it-IT" dirty="0">
                <a:latin typeface="Helvetica" pitchFamily="2" charset="0"/>
              </a:rPr>
              <a:t> “</a:t>
            </a:r>
            <a:r>
              <a:rPr lang="it-IT" dirty="0" err="1">
                <a:latin typeface="Helvetica" pitchFamily="2" charset="0"/>
              </a:rPr>
              <a:t>gripper</a:t>
            </a:r>
            <a:r>
              <a:rPr lang="it-IT" dirty="0">
                <a:latin typeface="Helvetica" pitchFamily="2" charset="0"/>
              </a:rPr>
              <a:t>” </a:t>
            </a:r>
            <a:r>
              <a:rPr lang="it-IT" dirty="0" err="1">
                <a:latin typeface="Helvetica" pitchFamily="2" charset="0"/>
              </a:rPr>
              <a:t>is</a:t>
            </a:r>
            <a:r>
              <a:rPr lang="it-IT" dirty="0">
                <a:latin typeface="Helvetica" pitchFamily="2" charset="0"/>
              </a:rPr>
              <a:t> </a:t>
            </a:r>
            <a:r>
              <a:rPr lang="it-IT" dirty="0" err="1">
                <a:latin typeface="Helvetica" pitchFamily="2" charset="0"/>
              </a:rPr>
              <a:t>also</a:t>
            </a:r>
            <a:r>
              <a:rPr lang="it-IT" dirty="0">
                <a:latin typeface="Helvetica" pitchFamily="2" charset="0"/>
              </a:rPr>
              <a:t> </a:t>
            </a:r>
            <a:r>
              <a:rPr lang="it-IT" dirty="0" err="1">
                <a:latin typeface="Helvetica" pitchFamily="2" charset="0"/>
              </a:rPr>
              <a:t>used</a:t>
            </a:r>
            <a:r>
              <a:rPr lang="it-IT" dirty="0">
                <a:latin typeface="Helvetica" pitchFamily="2" charset="0"/>
              </a:rPr>
              <a:t> in </a:t>
            </a:r>
            <a:r>
              <a:rPr lang="it-IT" dirty="0" err="1">
                <a:latin typeface="Helvetica" pitchFamily="2" charset="0"/>
              </a:rPr>
              <a:t>cases</a:t>
            </a:r>
            <a:r>
              <a:rPr lang="it-IT" dirty="0">
                <a:latin typeface="Helvetica" pitchFamily="2" charset="0"/>
              </a:rPr>
              <a:t> </a:t>
            </a:r>
            <a:r>
              <a:rPr lang="it-IT" dirty="0" err="1">
                <a:latin typeface="Helvetica" pitchFamily="2" charset="0"/>
              </a:rPr>
              <a:t>where</a:t>
            </a:r>
            <a:r>
              <a:rPr lang="it-IT" dirty="0">
                <a:latin typeface="Helvetica" pitchFamily="2" charset="0"/>
              </a:rPr>
              <a:t> no </a:t>
            </a:r>
            <a:r>
              <a:rPr lang="it-IT" dirty="0" err="1">
                <a:latin typeface="Helvetica" pitchFamily="2" charset="0"/>
              </a:rPr>
              <a:t>actual</a:t>
            </a:r>
            <a:r>
              <a:rPr lang="it-IT" dirty="0">
                <a:latin typeface="Helvetica" pitchFamily="2" charset="0"/>
              </a:rPr>
              <a:t> </a:t>
            </a:r>
            <a:r>
              <a:rPr lang="it-IT" dirty="0" err="1">
                <a:latin typeface="Helvetica" pitchFamily="2" charset="0"/>
              </a:rPr>
              <a:t>grasping</a:t>
            </a:r>
            <a:r>
              <a:rPr lang="it-IT" dirty="0">
                <a:latin typeface="Helvetica" pitchFamily="2" charset="0"/>
              </a:rPr>
              <a:t>, </a:t>
            </a:r>
            <a:r>
              <a:rPr lang="it-IT" dirty="0" err="1">
                <a:latin typeface="Helvetica" pitchFamily="2" charset="0"/>
              </a:rPr>
              <a:t>but</a:t>
            </a:r>
            <a:r>
              <a:rPr lang="it-IT" dirty="0">
                <a:latin typeface="Helvetica" pitchFamily="2" charset="0"/>
              </a:rPr>
              <a:t> </a:t>
            </a:r>
            <a:r>
              <a:rPr lang="it-IT" dirty="0" err="1">
                <a:latin typeface="Helvetica" pitchFamily="2" charset="0"/>
              </a:rPr>
              <a:t>rather</a:t>
            </a:r>
            <a:r>
              <a:rPr lang="it-IT" dirty="0">
                <a:latin typeface="Helvetica" pitchFamily="2" charset="0"/>
              </a:rPr>
              <a:t> holding of the object.’’</a:t>
            </a:r>
            <a:r>
              <a:rPr lang="it-IT" baseline="30000" dirty="0">
                <a:latin typeface="Helvetica" pitchFamily="2" charset="0"/>
              </a:rPr>
              <a:t>1</a:t>
            </a:r>
          </a:p>
          <a:p>
            <a:pPr algn="just"/>
            <a:endParaRPr lang="it-IT" dirty="0">
              <a:latin typeface="Helvetica" pitchFamily="2" charset="0"/>
            </a:endParaRPr>
          </a:p>
          <a:p>
            <a:pPr algn="just"/>
            <a:endParaRPr lang="it-IT" dirty="0">
              <a:latin typeface="Helvetica" pitchFamily="2" charset="0"/>
            </a:endParaRPr>
          </a:p>
          <a:p>
            <a:pPr algn="just"/>
            <a:r>
              <a:rPr lang="it-IT" baseline="30000" dirty="0">
                <a:latin typeface="Helvetica" pitchFamily="2" charset="0"/>
              </a:rPr>
              <a:t>1</a:t>
            </a:r>
            <a:r>
              <a:rPr lang="it-IT" dirty="0">
                <a:solidFill>
                  <a:srgbClr val="0E0E0E"/>
                </a:solidFill>
                <a:effectLst/>
                <a:latin typeface="Helvetica" pitchFamily="2" charset="0"/>
              </a:rPr>
              <a:t>G.J. </a:t>
            </a:r>
            <a:r>
              <a:rPr lang="it-IT" dirty="0" err="1">
                <a:solidFill>
                  <a:srgbClr val="0E0E0E"/>
                </a:solidFill>
                <a:effectLst/>
                <a:latin typeface="Helvetica" pitchFamily="2" charset="0"/>
              </a:rPr>
              <a:t>Monkman</a:t>
            </a:r>
            <a:r>
              <a:rPr lang="it-IT" dirty="0">
                <a:solidFill>
                  <a:srgbClr val="0E0E0E"/>
                </a:solidFill>
                <a:effectLst/>
                <a:latin typeface="Helvetica" pitchFamily="2" charset="0"/>
              </a:rPr>
              <a:t>, </a:t>
            </a:r>
            <a:r>
              <a:rPr lang="it-IT" i="1" dirty="0">
                <a:solidFill>
                  <a:srgbClr val="0E0E0E"/>
                </a:solidFill>
                <a:effectLst/>
                <a:latin typeface="Helvetica" pitchFamily="2" charset="0"/>
              </a:rPr>
              <a:t>Robot </a:t>
            </a:r>
            <a:r>
              <a:rPr lang="it-IT" i="1" dirty="0" err="1">
                <a:solidFill>
                  <a:srgbClr val="0E0E0E"/>
                </a:solidFill>
                <a:effectLst/>
                <a:latin typeface="Helvetica" pitchFamily="2" charset="0"/>
              </a:rPr>
              <a:t>Grippers</a:t>
            </a:r>
            <a:r>
              <a:rPr lang="it-IT" dirty="0">
                <a:solidFill>
                  <a:srgbClr val="0E0E0E"/>
                </a:solidFill>
                <a:effectLst/>
                <a:latin typeface="Helvetica" pitchFamily="2" charset="0"/>
              </a:rPr>
              <a:t> (</a:t>
            </a:r>
            <a:r>
              <a:rPr lang="it-IT" dirty="0" err="1">
                <a:solidFill>
                  <a:srgbClr val="0E0E0E"/>
                </a:solidFill>
                <a:effectLst/>
                <a:latin typeface="Helvetica" pitchFamily="2" charset="0"/>
              </a:rPr>
              <a:t>Weinheim</a:t>
            </a:r>
            <a:r>
              <a:rPr lang="it-IT" dirty="0">
                <a:solidFill>
                  <a:srgbClr val="0E0E0E"/>
                </a:solidFill>
                <a:effectLst/>
                <a:latin typeface="Helvetica" pitchFamily="2" charset="0"/>
              </a:rPr>
              <a:t>: Wiley-VCH, 2007)</a:t>
            </a:r>
          </a:p>
        </p:txBody>
      </p:sp>
      <p:sp>
        <p:nvSpPr>
          <p:cNvPr id="3" name="CasellaDiTesto 2">
            <a:extLst>
              <a:ext uri="{FF2B5EF4-FFF2-40B4-BE49-F238E27FC236}">
                <a16:creationId xmlns:a16="http://schemas.microsoft.com/office/drawing/2014/main" id="{42242222-96B5-BC86-F3F6-5F9D864A01AE}"/>
              </a:ext>
            </a:extLst>
          </p:cNvPr>
          <p:cNvSpPr txBox="1"/>
          <p:nvPr/>
        </p:nvSpPr>
        <p:spPr>
          <a:xfrm>
            <a:off x="3692950" y="1594605"/>
            <a:ext cx="5073097" cy="461665"/>
          </a:xfrm>
          <a:prstGeom prst="rect">
            <a:avLst/>
          </a:prstGeom>
          <a:noFill/>
        </p:spPr>
        <p:txBody>
          <a:bodyPr wrap="square" rtlCol="0">
            <a:spAutoFit/>
          </a:bodyPr>
          <a:lstStyle/>
          <a:p>
            <a:r>
              <a:rPr lang="it-IT" sz="2400" b="1" dirty="0">
                <a:solidFill>
                  <a:srgbClr val="0070C0"/>
                </a:solidFill>
                <a:latin typeface="Helvetica" pitchFamily="2" charset="0"/>
              </a:rPr>
              <a:t>WHAT IS A ROBOTIC GRIPPER?</a:t>
            </a:r>
          </a:p>
        </p:txBody>
      </p:sp>
      <p:pic>
        <p:nvPicPr>
          <p:cNvPr id="12" name="Immagine 11" descr="Immagine che contiene Attrezzature mediche&#10;&#10;Descrizione generata automaticamente">
            <a:extLst>
              <a:ext uri="{FF2B5EF4-FFF2-40B4-BE49-F238E27FC236}">
                <a16:creationId xmlns:a16="http://schemas.microsoft.com/office/drawing/2014/main" id="{B3EE631E-1249-AD3D-BBFA-5FBEE6B53368}"/>
              </a:ext>
            </a:extLst>
          </p:cNvPr>
          <p:cNvPicPr>
            <a:picLocks noChangeAspect="1"/>
          </p:cNvPicPr>
          <p:nvPr/>
        </p:nvPicPr>
        <p:blipFill>
          <a:blip r:embed="rId2"/>
          <a:stretch>
            <a:fillRect/>
          </a:stretch>
        </p:blipFill>
        <p:spPr>
          <a:xfrm>
            <a:off x="8519691" y="4025592"/>
            <a:ext cx="3340608" cy="2435860"/>
          </a:xfrm>
          <a:prstGeom prst="rect">
            <a:avLst/>
          </a:prstGeom>
        </p:spPr>
      </p:pic>
      <p:pic>
        <p:nvPicPr>
          <p:cNvPr id="9" name="Immagine 8" descr="Immagine che contiene strumento, pialla/aereo&#10;&#10;Descrizione generata automaticamente con attendibilità media">
            <a:extLst>
              <a:ext uri="{FF2B5EF4-FFF2-40B4-BE49-F238E27FC236}">
                <a16:creationId xmlns:a16="http://schemas.microsoft.com/office/drawing/2014/main" id="{68E3F4E5-4E9F-71B5-2DA9-A134B62E7013}"/>
              </a:ext>
            </a:extLst>
          </p:cNvPr>
          <p:cNvPicPr>
            <a:picLocks noChangeAspect="1"/>
          </p:cNvPicPr>
          <p:nvPr/>
        </p:nvPicPr>
        <p:blipFill>
          <a:blip r:embed="rId3"/>
          <a:stretch>
            <a:fillRect/>
          </a:stretch>
        </p:blipFill>
        <p:spPr>
          <a:xfrm>
            <a:off x="7354225" y="2226958"/>
            <a:ext cx="2745461" cy="2745461"/>
          </a:xfrm>
          <a:prstGeom prst="rect">
            <a:avLst/>
          </a:prstGeom>
        </p:spPr>
      </p:pic>
    </p:spTree>
    <p:extLst>
      <p:ext uri="{BB962C8B-B14F-4D97-AF65-F5344CB8AC3E}">
        <p14:creationId xmlns:p14="http://schemas.microsoft.com/office/powerpoint/2010/main" val="3478134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pic>
        <p:nvPicPr>
          <p:cNvPr id="26" name="Immagine 25">
            <a:extLst>
              <a:ext uri="{FF2B5EF4-FFF2-40B4-BE49-F238E27FC236}">
                <a16:creationId xmlns:a16="http://schemas.microsoft.com/office/drawing/2014/main" id="{8F3A34C1-5134-1009-F8F2-83F0D73D7BB5}"/>
              </a:ext>
            </a:extLst>
          </p:cNvPr>
          <p:cNvPicPr>
            <a:picLocks noChangeAspect="1"/>
          </p:cNvPicPr>
          <p:nvPr/>
        </p:nvPicPr>
        <p:blipFill>
          <a:blip r:embed="rId2"/>
          <a:srcRect/>
          <a:stretch/>
        </p:blipFill>
        <p:spPr>
          <a:xfrm>
            <a:off x="717520" y="2779883"/>
            <a:ext cx="2841089" cy="3447009"/>
          </a:xfrm>
          <a:prstGeom prst="rect">
            <a:avLst/>
          </a:prstGeom>
        </p:spPr>
      </p:pic>
      <p:grpSp>
        <p:nvGrpSpPr>
          <p:cNvPr id="21" name="Gruppo 20">
            <a:extLst>
              <a:ext uri="{FF2B5EF4-FFF2-40B4-BE49-F238E27FC236}">
                <a16:creationId xmlns:a16="http://schemas.microsoft.com/office/drawing/2014/main" id="{6F0C6304-7101-F806-FD88-3BF08D4476BC}"/>
              </a:ext>
            </a:extLst>
          </p:cNvPr>
          <p:cNvGrpSpPr/>
          <p:nvPr/>
        </p:nvGrpSpPr>
        <p:grpSpPr>
          <a:xfrm>
            <a:off x="5405254" y="2789896"/>
            <a:ext cx="3886156" cy="4311636"/>
            <a:chOff x="3871498" y="2522136"/>
            <a:chExt cx="3886156" cy="4311636"/>
          </a:xfrm>
        </p:grpSpPr>
        <p:pic>
          <p:nvPicPr>
            <p:cNvPr id="11" name="Immagine 10" descr="Immagine che contiene testo, schermata, software, Carattere&#10;&#10;Descrizione generata automaticamente">
              <a:extLst>
                <a:ext uri="{FF2B5EF4-FFF2-40B4-BE49-F238E27FC236}">
                  <a16:creationId xmlns:a16="http://schemas.microsoft.com/office/drawing/2014/main" id="{F912E41F-BDBF-2AAF-E450-2815BAB5D7F2}"/>
                </a:ext>
              </a:extLst>
            </p:cNvPr>
            <p:cNvPicPr>
              <a:picLocks noChangeAspect="1"/>
            </p:cNvPicPr>
            <p:nvPr/>
          </p:nvPicPr>
          <p:blipFill>
            <a:blip r:embed="rId3"/>
            <a:stretch>
              <a:fillRect/>
            </a:stretch>
          </p:blipFill>
          <p:spPr>
            <a:xfrm>
              <a:off x="3871498" y="2784286"/>
              <a:ext cx="3815183" cy="3442606"/>
            </a:xfrm>
            <a:prstGeom prst="rect">
              <a:avLst/>
            </a:prstGeom>
          </p:spPr>
        </p:pic>
        <p:sp>
          <p:nvSpPr>
            <p:cNvPr id="12" name="Rettangolo 11">
              <a:extLst>
                <a:ext uri="{FF2B5EF4-FFF2-40B4-BE49-F238E27FC236}">
                  <a16:creationId xmlns:a16="http://schemas.microsoft.com/office/drawing/2014/main" id="{72C51C61-6364-B03C-E0EA-F679CD97CD49}"/>
                </a:ext>
              </a:extLst>
            </p:cNvPr>
            <p:cNvSpPr/>
            <p:nvPr/>
          </p:nvSpPr>
          <p:spPr>
            <a:xfrm>
              <a:off x="5667597" y="2522136"/>
              <a:ext cx="2090057" cy="40494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Rettangolo 13">
              <a:extLst>
                <a:ext uri="{FF2B5EF4-FFF2-40B4-BE49-F238E27FC236}">
                  <a16:creationId xmlns:a16="http://schemas.microsoft.com/office/drawing/2014/main" id="{A2F5A01F-860A-8A71-CF5A-C0DCEABF3B21}"/>
                </a:ext>
              </a:extLst>
            </p:cNvPr>
            <p:cNvSpPr/>
            <p:nvPr/>
          </p:nvSpPr>
          <p:spPr>
            <a:xfrm>
              <a:off x="5523508" y="2610934"/>
              <a:ext cx="1465773" cy="24508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14">
              <a:extLst>
                <a:ext uri="{FF2B5EF4-FFF2-40B4-BE49-F238E27FC236}">
                  <a16:creationId xmlns:a16="http://schemas.microsoft.com/office/drawing/2014/main" id="{25B1733E-BB1F-F980-B922-30461EAF6379}"/>
                </a:ext>
              </a:extLst>
            </p:cNvPr>
            <p:cNvSpPr/>
            <p:nvPr/>
          </p:nvSpPr>
          <p:spPr>
            <a:xfrm>
              <a:off x="5543931" y="5434637"/>
              <a:ext cx="1465773" cy="139913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pic>
        <p:nvPicPr>
          <p:cNvPr id="25" name="Immagine 24">
            <a:extLst>
              <a:ext uri="{FF2B5EF4-FFF2-40B4-BE49-F238E27FC236}">
                <a16:creationId xmlns:a16="http://schemas.microsoft.com/office/drawing/2014/main" id="{73A6EC15-27DE-9949-2B93-8DFE2646B8DA}"/>
              </a:ext>
            </a:extLst>
          </p:cNvPr>
          <p:cNvPicPr>
            <a:picLocks noChangeAspect="1"/>
          </p:cNvPicPr>
          <p:nvPr/>
        </p:nvPicPr>
        <p:blipFill>
          <a:blip r:embed="rId4"/>
          <a:srcRect/>
          <a:stretch/>
        </p:blipFill>
        <p:spPr>
          <a:xfrm>
            <a:off x="8957306" y="2773533"/>
            <a:ext cx="2517174" cy="3453359"/>
          </a:xfrm>
          <a:prstGeom prst="rect">
            <a:avLst/>
          </a:prstGeom>
        </p:spPr>
      </p:pic>
      <p:pic>
        <p:nvPicPr>
          <p:cNvPr id="23" name="Immagine 22">
            <a:extLst>
              <a:ext uri="{FF2B5EF4-FFF2-40B4-BE49-F238E27FC236}">
                <a16:creationId xmlns:a16="http://schemas.microsoft.com/office/drawing/2014/main" id="{F47E6B2E-00D7-9D7E-BAFF-0E6FE9E7F0A0}"/>
              </a:ext>
            </a:extLst>
          </p:cNvPr>
          <p:cNvPicPr>
            <a:picLocks noChangeAspect="1"/>
          </p:cNvPicPr>
          <p:nvPr/>
        </p:nvPicPr>
        <p:blipFill>
          <a:blip r:embed="rId5"/>
          <a:srcRect/>
          <a:stretch/>
        </p:blipFill>
        <p:spPr>
          <a:xfrm rot="10800000">
            <a:off x="677554" y="6960790"/>
            <a:ext cx="3344992" cy="3433512"/>
          </a:xfrm>
          <a:prstGeom prst="rect">
            <a:avLst/>
          </a:prstGeom>
        </p:spPr>
      </p:pic>
      <p:sp>
        <p:nvSpPr>
          <p:cNvPr id="2" name="CasellaDiTesto 8">
            <a:extLst>
              <a:ext uri="{FF2B5EF4-FFF2-40B4-BE49-F238E27FC236}">
                <a16:creationId xmlns:a16="http://schemas.microsoft.com/office/drawing/2014/main" id="{644E6317-E218-7B32-A058-72B3D1560844}"/>
              </a:ext>
            </a:extLst>
          </p:cNvPr>
          <p:cNvSpPr txBox="1"/>
          <p:nvPr/>
        </p:nvSpPr>
        <p:spPr>
          <a:xfrm>
            <a:off x="2498684" y="1450622"/>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 PARAMETERS’ CONFIGURATION</a:t>
            </a:r>
            <a:endParaRPr lang="it-IT" sz="2400" b="1" dirty="0">
              <a:solidFill>
                <a:srgbClr val="0070C0"/>
              </a:solidFill>
              <a:latin typeface="Helvetica" pitchFamily="2" charset="0"/>
            </a:endParaRPr>
          </a:p>
        </p:txBody>
      </p:sp>
      <p:grpSp>
        <p:nvGrpSpPr>
          <p:cNvPr id="3" name="Group 1">
            <a:extLst>
              <a:ext uri="{FF2B5EF4-FFF2-40B4-BE49-F238E27FC236}">
                <a16:creationId xmlns:a16="http://schemas.microsoft.com/office/drawing/2014/main" id="{4515AB9E-7C15-0D43-0BFD-24935ED47DFA}"/>
              </a:ext>
            </a:extLst>
          </p:cNvPr>
          <p:cNvGrpSpPr/>
          <p:nvPr/>
        </p:nvGrpSpPr>
        <p:grpSpPr>
          <a:xfrm>
            <a:off x="-5330186" y="2155046"/>
            <a:ext cx="4716771" cy="486720"/>
            <a:chOff x="0" y="573138"/>
            <a:chExt cx="5525729" cy="486720"/>
          </a:xfrm>
          <a:solidFill>
            <a:srgbClr val="002060"/>
          </a:solidFill>
        </p:grpSpPr>
        <p:sp>
          <p:nvSpPr>
            <p:cNvPr id="6" name="Rectangle: Rounded Corners 5">
              <a:extLst>
                <a:ext uri="{FF2B5EF4-FFF2-40B4-BE49-F238E27FC236}">
                  <a16:creationId xmlns:a16="http://schemas.microsoft.com/office/drawing/2014/main" id="{89969A3C-85C6-29D7-C4AC-23CB9AB97CD9}"/>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9" name="Rectangle: Rounded Corners 4">
              <a:extLst>
                <a:ext uri="{FF2B5EF4-FFF2-40B4-BE49-F238E27FC236}">
                  <a16:creationId xmlns:a16="http://schemas.microsoft.com/office/drawing/2014/main" id="{EF0CEB2B-C661-0F19-626D-47350B1263EF}"/>
                </a:ext>
              </a:extLst>
            </p:cNvPr>
            <p:cNvSpPr txBox="1"/>
            <p:nvPr/>
          </p:nvSpPr>
          <p:spPr>
            <a:xfrm>
              <a:off x="23760" y="596898"/>
              <a:ext cx="5478209"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Contact between bodies</a:t>
              </a:r>
              <a:endParaRPr lang="en-US" sz="1800" kern="1200" dirty="0">
                <a:latin typeface="Helvetica" pitchFamily="2" charset="0"/>
              </a:endParaRPr>
            </a:p>
          </p:txBody>
        </p:sp>
      </p:grpSp>
      <p:grpSp>
        <p:nvGrpSpPr>
          <p:cNvPr id="30" name="Group 17">
            <a:extLst>
              <a:ext uri="{FF2B5EF4-FFF2-40B4-BE49-F238E27FC236}">
                <a16:creationId xmlns:a16="http://schemas.microsoft.com/office/drawing/2014/main" id="{CBE1C875-7395-6BA2-073E-B05CB83D7D0D}"/>
              </a:ext>
            </a:extLst>
          </p:cNvPr>
          <p:cNvGrpSpPr/>
          <p:nvPr/>
        </p:nvGrpSpPr>
        <p:grpSpPr>
          <a:xfrm>
            <a:off x="3723195" y="2114030"/>
            <a:ext cx="4745609" cy="486720"/>
            <a:chOff x="0" y="573138"/>
            <a:chExt cx="5525729" cy="486720"/>
          </a:xfrm>
          <a:solidFill>
            <a:srgbClr val="002060"/>
          </a:solidFill>
        </p:grpSpPr>
        <p:sp>
          <p:nvSpPr>
            <p:cNvPr id="31" name="Rectangle: Rounded Corners 18">
              <a:extLst>
                <a:ext uri="{FF2B5EF4-FFF2-40B4-BE49-F238E27FC236}">
                  <a16:creationId xmlns:a16="http://schemas.microsoft.com/office/drawing/2014/main" id="{1B2D9AF9-9EF1-229E-F56F-FFEC9462A273}"/>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2" name="Rectangle: Rounded Corners 4">
              <a:extLst>
                <a:ext uri="{FF2B5EF4-FFF2-40B4-BE49-F238E27FC236}">
                  <a16:creationId xmlns:a16="http://schemas.microsoft.com/office/drawing/2014/main" id="{FEC4C269-D9BE-23FE-0E68-76FD3C663096}"/>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Linear force applied to the palm</a:t>
              </a:r>
              <a:endParaRPr lang="en-US" sz="1800" kern="1200" dirty="0">
                <a:latin typeface="Helvetica" pitchFamily="2" charset="0"/>
              </a:endParaRPr>
            </a:p>
          </p:txBody>
        </p:sp>
      </p:grpSp>
    </p:spTree>
    <p:extLst>
      <p:ext uri="{BB962C8B-B14F-4D97-AF65-F5344CB8AC3E}">
        <p14:creationId xmlns:p14="http://schemas.microsoft.com/office/powerpoint/2010/main" val="2175866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uppo 50">
            <a:extLst>
              <a:ext uri="{FF2B5EF4-FFF2-40B4-BE49-F238E27FC236}">
                <a16:creationId xmlns:a16="http://schemas.microsoft.com/office/drawing/2014/main" id="{69896B22-2F99-F749-0413-0796EABFE25A}"/>
              </a:ext>
            </a:extLst>
          </p:cNvPr>
          <p:cNvGrpSpPr/>
          <p:nvPr/>
        </p:nvGrpSpPr>
        <p:grpSpPr>
          <a:xfrm>
            <a:off x="677554" y="2871101"/>
            <a:ext cx="3344992" cy="3433512"/>
            <a:chOff x="677554" y="2871101"/>
            <a:chExt cx="3344992" cy="3433512"/>
          </a:xfrm>
        </p:grpSpPr>
        <p:pic>
          <p:nvPicPr>
            <p:cNvPr id="3" name="Immagine 2">
              <a:extLst>
                <a:ext uri="{FF2B5EF4-FFF2-40B4-BE49-F238E27FC236}">
                  <a16:creationId xmlns:a16="http://schemas.microsoft.com/office/drawing/2014/main" id="{23556F2E-D044-6A2A-8FE0-A388F3621FF8}"/>
                </a:ext>
              </a:extLst>
            </p:cNvPr>
            <p:cNvPicPr>
              <a:picLocks noChangeAspect="1"/>
            </p:cNvPicPr>
            <p:nvPr/>
          </p:nvPicPr>
          <p:blipFill>
            <a:blip r:embed="rId2"/>
            <a:srcRect/>
            <a:stretch/>
          </p:blipFill>
          <p:spPr>
            <a:xfrm rot="10800000">
              <a:off x="677554" y="2871101"/>
              <a:ext cx="3344992" cy="3433512"/>
            </a:xfrm>
            <a:prstGeom prst="rect">
              <a:avLst/>
            </a:prstGeom>
          </p:spPr>
        </p:pic>
        <p:sp>
          <p:nvSpPr>
            <p:cNvPr id="29" name="Rettangolo 28">
              <a:extLst>
                <a:ext uri="{FF2B5EF4-FFF2-40B4-BE49-F238E27FC236}">
                  <a16:creationId xmlns:a16="http://schemas.microsoft.com/office/drawing/2014/main" id="{BA0582ED-D240-1684-5955-CA596DF44563}"/>
                </a:ext>
              </a:extLst>
            </p:cNvPr>
            <p:cNvSpPr/>
            <p:nvPr/>
          </p:nvSpPr>
          <p:spPr>
            <a:xfrm>
              <a:off x="2935744" y="4622800"/>
              <a:ext cx="213364" cy="853440"/>
            </a:xfrm>
            <a:prstGeom prst="rect">
              <a:avLst/>
            </a:prstGeom>
            <a:solidFill>
              <a:srgbClr val="777C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1" name="Connettore diritto 30">
              <a:extLst>
                <a:ext uri="{FF2B5EF4-FFF2-40B4-BE49-F238E27FC236}">
                  <a16:creationId xmlns:a16="http://schemas.microsoft.com/office/drawing/2014/main" id="{DC7BF3BB-24EC-C3E4-1C76-FCECAAF3A39E}"/>
                </a:ext>
              </a:extLst>
            </p:cNvPr>
            <p:cNvCxnSpPr>
              <a:cxnSpLocks/>
            </p:cNvCxnSpPr>
            <p:nvPr/>
          </p:nvCxnSpPr>
          <p:spPr>
            <a:xfrm>
              <a:off x="3149108" y="4622800"/>
              <a:ext cx="0" cy="873648"/>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8" name="CasellaDiTesto 17">
            <a:extLst>
              <a:ext uri="{FF2B5EF4-FFF2-40B4-BE49-F238E27FC236}">
                <a16:creationId xmlns:a16="http://schemas.microsoft.com/office/drawing/2014/main" id="{44DD1B9E-BDC9-3F18-68A1-A0E165B8986D}"/>
              </a:ext>
            </a:extLst>
          </p:cNvPr>
          <p:cNvSpPr txBox="1"/>
          <p:nvPr/>
        </p:nvSpPr>
        <p:spPr>
          <a:xfrm>
            <a:off x="4536436" y="4017076"/>
            <a:ext cx="7266039" cy="1200329"/>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The force of gravity is set in such a way that its direction pushes away the object to be grasped from the palm. This is because, for obvious reasons of design and space size, the gripper grabs objects from above.</a:t>
            </a:r>
            <a:endParaRPr lang="it-IT" dirty="0">
              <a:latin typeface="Helvetica" panose="020B0604020202020204" pitchFamily="34" charset="0"/>
              <a:cs typeface="Helvetica" panose="020B0604020202020204" pitchFamily="34" charset="0"/>
            </a:endParaRPr>
          </a:p>
        </p:txBody>
      </p:sp>
      <p:grpSp>
        <p:nvGrpSpPr>
          <p:cNvPr id="39" name="Gruppo 38">
            <a:extLst>
              <a:ext uri="{FF2B5EF4-FFF2-40B4-BE49-F238E27FC236}">
                <a16:creationId xmlns:a16="http://schemas.microsoft.com/office/drawing/2014/main" id="{FEA757C2-52C6-E051-0455-B00F7E3D3930}"/>
              </a:ext>
            </a:extLst>
          </p:cNvPr>
          <p:cNvGrpSpPr/>
          <p:nvPr/>
        </p:nvGrpSpPr>
        <p:grpSpPr>
          <a:xfrm>
            <a:off x="1203027" y="7046056"/>
            <a:ext cx="2294045" cy="3804824"/>
            <a:chOff x="1245970" y="1282164"/>
            <a:chExt cx="3268938" cy="5095281"/>
          </a:xfrm>
        </p:grpSpPr>
        <p:pic>
          <p:nvPicPr>
            <p:cNvPr id="40" name="Immagine 39">
              <a:extLst>
                <a:ext uri="{FF2B5EF4-FFF2-40B4-BE49-F238E27FC236}">
                  <a16:creationId xmlns:a16="http://schemas.microsoft.com/office/drawing/2014/main" id="{E7513A41-309D-51AC-FD39-3E0ECD0A62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41" name="Rettangolo 40">
              <a:extLst>
                <a:ext uri="{FF2B5EF4-FFF2-40B4-BE49-F238E27FC236}">
                  <a16:creationId xmlns:a16="http://schemas.microsoft.com/office/drawing/2014/main" id="{77CE006A-65BE-5105-F687-B0666DC4758F}"/>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Rettangolo 41">
              <a:extLst>
                <a:ext uri="{FF2B5EF4-FFF2-40B4-BE49-F238E27FC236}">
                  <a16:creationId xmlns:a16="http://schemas.microsoft.com/office/drawing/2014/main" id="{BB774E74-AE0A-9DED-2179-E25C16433AF3}"/>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ttangolo 42">
              <a:extLst>
                <a:ext uri="{FF2B5EF4-FFF2-40B4-BE49-F238E27FC236}">
                  <a16:creationId xmlns:a16="http://schemas.microsoft.com/office/drawing/2014/main" id="{400B8B6A-FD06-4111-E926-0431DBC32E52}"/>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Rettangolo 43">
              <a:extLst>
                <a:ext uri="{FF2B5EF4-FFF2-40B4-BE49-F238E27FC236}">
                  <a16:creationId xmlns:a16="http://schemas.microsoft.com/office/drawing/2014/main" id="{1B4504E4-7914-4529-2BFE-FBA8EEAA3A6D}"/>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6" name="Connettore 2 5">
            <a:extLst>
              <a:ext uri="{FF2B5EF4-FFF2-40B4-BE49-F238E27FC236}">
                <a16:creationId xmlns:a16="http://schemas.microsoft.com/office/drawing/2014/main" id="{CB4C2E05-A853-1270-D3B9-6144695D3623}"/>
              </a:ext>
            </a:extLst>
          </p:cNvPr>
          <p:cNvCxnSpPr>
            <a:cxnSpLocks/>
          </p:cNvCxnSpPr>
          <p:nvPr/>
        </p:nvCxnSpPr>
        <p:spPr>
          <a:xfrm>
            <a:off x="1329735" y="3898760"/>
            <a:ext cx="0" cy="1597688"/>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 name="CasellaDiTesto 8">
            <a:extLst>
              <a:ext uri="{FF2B5EF4-FFF2-40B4-BE49-F238E27FC236}">
                <a16:creationId xmlns:a16="http://schemas.microsoft.com/office/drawing/2014/main" id="{6BED9007-3834-E56F-B9CF-EAC4376F2401}"/>
              </a:ext>
            </a:extLst>
          </p:cNvPr>
          <p:cNvSpPr txBox="1"/>
          <p:nvPr/>
        </p:nvSpPr>
        <p:spPr>
          <a:xfrm>
            <a:off x="2498684" y="1450622"/>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 PARAMETERS’ CONFIGURATION</a:t>
            </a:r>
            <a:endParaRPr lang="it-IT" sz="2400" b="1" dirty="0">
              <a:solidFill>
                <a:srgbClr val="0070C0"/>
              </a:solidFill>
              <a:latin typeface="Helvetica" pitchFamily="2" charset="0"/>
            </a:endParaRPr>
          </a:p>
        </p:txBody>
      </p:sp>
      <p:grpSp>
        <p:nvGrpSpPr>
          <p:cNvPr id="24" name="Group 17">
            <a:extLst>
              <a:ext uri="{FF2B5EF4-FFF2-40B4-BE49-F238E27FC236}">
                <a16:creationId xmlns:a16="http://schemas.microsoft.com/office/drawing/2014/main" id="{718C3AB5-FF37-69BD-0425-1A5DCE90B6EC}"/>
              </a:ext>
            </a:extLst>
          </p:cNvPr>
          <p:cNvGrpSpPr/>
          <p:nvPr/>
        </p:nvGrpSpPr>
        <p:grpSpPr>
          <a:xfrm>
            <a:off x="3627802" y="2234601"/>
            <a:ext cx="4716770" cy="486720"/>
            <a:chOff x="0" y="573138"/>
            <a:chExt cx="5525729" cy="486720"/>
          </a:xfrm>
          <a:solidFill>
            <a:srgbClr val="002060"/>
          </a:solidFill>
        </p:grpSpPr>
        <p:sp>
          <p:nvSpPr>
            <p:cNvPr id="25" name="Rectangle: Rounded Corners 18">
              <a:extLst>
                <a:ext uri="{FF2B5EF4-FFF2-40B4-BE49-F238E27FC236}">
                  <a16:creationId xmlns:a16="http://schemas.microsoft.com/office/drawing/2014/main" id="{2DBFAD96-47EE-BC4C-9234-D9F7A14EAEB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6" name="Rectangle: Rounded Corners 4">
              <a:extLst>
                <a:ext uri="{FF2B5EF4-FFF2-40B4-BE49-F238E27FC236}">
                  <a16:creationId xmlns:a16="http://schemas.microsoft.com/office/drawing/2014/main" id="{8CEE04CB-9E74-DFCE-7544-8665D597C13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Force of gravity</a:t>
              </a:r>
              <a:endParaRPr lang="en-US" sz="1800" kern="1200" dirty="0">
                <a:latin typeface="Helvetica" pitchFamily="2" charset="0"/>
              </a:endParaRPr>
            </a:p>
          </p:txBody>
        </p:sp>
      </p:grpSp>
      <p:grpSp>
        <p:nvGrpSpPr>
          <p:cNvPr id="32" name="Group 17">
            <a:extLst>
              <a:ext uri="{FF2B5EF4-FFF2-40B4-BE49-F238E27FC236}">
                <a16:creationId xmlns:a16="http://schemas.microsoft.com/office/drawing/2014/main" id="{419627D5-C717-7601-D3A5-5C5B371B9990}"/>
              </a:ext>
            </a:extLst>
          </p:cNvPr>
          <p:cNvGrpSpPr/>
          <p:nvPr/>
        </p:nvGrpSpPr>
        <p:grpSpPr>
          <a:xfrm>
            <a:off x="12981495" y="2114030"/>
            <a:ext cx="4745609" cy="486720"/>
            <a:chOff x="0" y="573138"/>
            <a:chExt cx="5525729" cy="486720"/>
          </a:xfrm>
          <a:solidFill>
            <a:srgbClr val="002060"/>
          </a:solidFill>
        </p:grpSpPr>
        <p:sp>
          <p:nvSpPr>
            <p:cNvPr id="33" name="Rectangle: Rounded Corners 18">
              <a:extLst>
                <a:ext uri="{FF2B5EF4-FFF2-40B4-BE49-F238E27FC236}">
                  <a16:creationId xmlns:a16="http://schemas.microsoft.com/office/drawing/2014/main" id="{080B591F-BB7F-CA82-3479-9DB9801F5E8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4" name="Rectangle: Rounded Corners 4">
              <a:extLst>
                <a:ext uri="{FF2B5EF4-FFF2-40B4-BE49-F238E27FC236}">
                  <a16:creationId xmlns:a16="http://schemas.microsoft.com/office/drawing/2014/main" id="{13563FAB-A9BA-76D6-8C8B-B9575B620D2D}"/>
                </a:ext>
              </a:extLst>
            </p:cNvPr>
            <p:cNvSpPr txBox="1"/>
            <p:nvPr/>
          </p:nvSpPr>
          <p:spPr>
            <a:xfrm>
              <a:off x="23760" y="596898"/>
              <a:ext cx="5478209"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Linear force applied to the palm</a:t>
              </a:r>
              <a:endParaRPr lang="en-US" sz="1800" kern="1200" dirty="0">
                <a:latin typeface="Helvetica" pitchFamily="2" charset="0"/>
              </a:endParaRPr>
            </a:p>
          </p:txBody>
        </p:sp>
      </p:gr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D926F1AE-75B9-F611-8867-7F57B7402596}"/>
                  </a:ext>
                </a:extLst>
              </p:cNvPr>
              <p:cNvSpPr txBox="1"/>
              <p:nvPr/>
            </p:nvSpPr>
            <p:spPr>
              <a:xfrm>
                <a:off x="1028700" y="4562475"/>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rgbClr val="05B050"/>
                          </a:solidFill>
                          <a:latin typeface="Cambria Math" panose="02040503050406030204" pitchFamily="18" charset="0"/>
                        </a:rPr>
                        <m:t>𝑔</m:t>
                      </m:r>
                    </m:oMath>
                  </m:oMathPara>
                </a14:m>
                <a:endParaRPr lang="it-IT" dirty="0">
                  <a:solidFill>
                    <a:srgbClr val="05B050"/>
                  </a:solidFill>
                </a:endParaRPr>
              </a:p>
            </p:txBody>
          </p:sp>
        </mc:Choice>
        <mc:Fallback xmlns="">
          <p:sp>
            <p:nvSpPr>
              <p:cNvPr id="35" name="CasellaDiTesto 34">
                <a:extLst>
                  <a:ext uri="{FF2B5EF4-FFF2-40B4-BE49-F238E27FC236}">
                    <a16:creationId xmlns:a16="http://schemas.microsoft.com/office/drawing/2014/main" id="{D926F1AE-75B9-F611-8867-7F57B7402596}"/>
                  </a:ext>
                </a:extLst>
              </p:cNvPr>
              <p:cNvSpPr txBox="1">
                <a:spLocks noRot="1" noChangeAspect="1" noMove="1" noResize="1" noEditPoints="1" noAdjustHandles="1" noChangeArrowheads="1" noChangeShapeType="1" noTextEdit="1"/>
              </p:cNvSpPr>
              <p:nvPr/>
            </p:nvSpPr>
            <p:spPr>
              <a:xfrm>
                <a:off x="1028700" y="4562475"/>
                <a:ext cx="191527" cy="276999"/>
              </a:xfrm>
              <a:prstGeom prst="rect">
                <a:avLst/>
              </a:prstGeom>
              <a:blipFill>
                <a:blip r:embed="rId6"/>
                <a:stretch>
                  <a:fillRect l="-33333" r="-33333" b="-21739"/>
                </a:stretch>
              </a:blipFill>
            </p:spPr>
            <p:txBody>
              <a:bodyPr/>
              <a:lstStyle/>
              <a:p>
                <a:r>
                  <a:rPr lang="it-IT">
                    <a:noFill/>
                  </a:rPr>
                  <a:t> </a:t>
                </a:r>
              </a:p>
            </p:txBody>
          </p:sp>
        </mc:Fallback>
      </mc:AlternateContent>
      <p:grpSp>
        <p:nvGrpSpPr>
          <p:cNvPr id="2" name="Gruppo 1">
            <a:extLst>
              <a:ext uri="{FF2B5EF4-FFF2-40B4-BE49-F238E27FC236}">
                <a16:creationId xmlns:a16="http://schemas.microsoft.com/office/drawing/2014/main" id="{C64187FB-18D9-7187-A615-0B219DAFD856}"/>
              </a:ext>
            </a:extLst>
          </p:cNvPr>
          <p:cNvGrpSpPr/>
          <p:nvPr/>
        </p:nvGrpSpPr>
        <p:grpSpPr>
          <a:xfrm>
            <a:off x="5472906" y="7209573"/>
            <a:ext cx="3222024" cy="4056648"/>
            <a:chOff x="4925326" y="2728055"/>
            <a:chExt cx="3222024" cy="4056648"/>
          </a:xfrm>
        </p:grpSpPr>
        <p:grpSp>
          <p:nvGrpSpPr>
            <p:cNvPr id="9" name="Gruppo 8">
              <a:extLst>
                <a:ext uri="{FF2B5EF4-FFF2-40B4-BE49-F238E27FC236}">
                  <a16:creationId xmlns:a16="http://schemas.microsoft.com/office/drawing/2014/main" id="{B72189BD-C9F4-B7BB-944A-992AAEA842F5}"/>
                </a:ext>
              </a:extLst>
            </p:cNvPr>
            <p:cNvGrpSpPr/>
            <p:nvPr/>
          </p:nvGrpSpPr>
          <p:grpSpPr>
            <a:xfrm>
              <a:off x="4925326" y="2791321"/>
              <a:ext cx="3222024" cy="3993382"/>
              <a:chOff x="4706159" y="2791036"/>
              <a:chExt cx="3222024" cy="3993382"/>
            </a:xfrm>
          </p:grpSpPr>
          <p:pic>
            <p:nvPicPr>
              <p:cNvPr id="13" name="Immagine 12">
                <a:extLst>
                  <a:ext uri="{FF2B5EF4-FFF2-40B4-BE49-F238E27FC236}">
                    <a16:creationId xmlns:a16="http://schemas.microsoft.com/office/drawing/2014/main" id="{47743266-9787-EF44-6EDE-BDC4F2D2CB35}"/>
                  </a:ext>
                </a:extLst>
              </p:cNvPr>
              <p:cNvPicPr>
                <a:picLocks noChangeAspect="1"/>
              </p:cNvPicPr>
              <p:nvPr/>
            </p:nvPicPr>
            <p:blipFill>
              <a:blip r:embed="rId7"/>
              <a:srcRect/>
              <a:stretch/>
            </p:blipFill>
            <p:spPr>
              <a:xfrm>
                <a:off x="4706159" y="2791036"/>
                <a:ext cx="3064842" cy="3607827"/>
              </a:xfrm>
              <a:prstGeom prst="rect">
                <a:avLst/>
              </a:prstGeom>
            </p:spPr>
          </p:pic>
          <p:sp>
            <p:nvSpPr>
              <p:cNvPr id="14" name="Rettangolo 13">
                <a:extLst>
                  <a:ext uri="{FF2B5EF4-FFF2-40B4-BE49-F238E27FC236}">
                    <a16:creationId xmlns:a16="http://schemas.microsoft.com/office/drawing/2014/main" id="{8281097F-FAD8-D45F-23B4-97E8AE304383}"/>
                  </a:ext>
                </a:extLst>
              </p:cNvPr>
              <p:cNvSpPr/>
              <p:nvPr/>
            </p:nvSpPr>
            <p:spPr>
              <a:xfrm>
                <a:off x="6169660" y="2791036"/>
                <a:ext cx="1758523" cy="36078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Rettangolo 14">
                <a:extLst>
                  <a:ext uri="{FF2B5EF4-FFF2-40B4-BE49-F238E27FC236}">
                    <a16:creationId xmlns:a16="http://schemas.microsoft.com/office/drawing/2014/main" id="{F224312C-5F00-4650-8CBE-BA98E521B5FA}"/>
                  </a:ext>
                </a:extLst>
              </p:cNvPr>
              <p:cNvSpPr/>
              <p:nvPr/>
            </p:nvSpPr>
            <p:spPr>
              <a:xfrm>
                <a:off x="6019800" y="2791036"/>
                <a:ext cx="71120" cy="1841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15FD77A4-1112-0AE3-C324-A823A7D2B1C2}"/>
                  </a:ext>
                </a:extLst>
              </p:cNvPr>
              <p:cNvSpPr/>
              <p:nvPr/>
            </p:nvSpPr>
            <p:spPr>
              <a:xfrm>
                <a:off x="6024880" y="4942494"/>
                <a:ext cx="71120" cy="1841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1" name="Rettangolo 10">
              <a:extLst>
                <a:ext uri="{FF2B5EF4-FFF2-40B4-BE49-F238E27FC236}">
                  <a16:creationId xmlns:a16="http://schemas.microsoft.com/office/drawing/2014/main" id="{5D820775-3E30-DB06-2F2B-10339A7E5BF2}"/>
                </a:ext>
              </a:extLst>
            </p:cNvPr>
            <p:cNvSpPr/>
            <p:nvPr/>
          </p:nvSpPr>
          <p:spPr>
            <a:xfrm>
              <a:off x="6320790" y="2728055"/>
              <a:ext cx="213360" cy="1905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F007FCC4-F351-70F3-5DF4-759D0377A6E7}"/>
                </a:ext>
              </a:extLst>
            </p:cNvPr>
            <p:cNvSpPr/>
            <p:nvPr/>
          </p:nvSpPr>
          <p:spPr>
            <a:xfrm>
              <a:off x="6324600" y="4930235"/>
              <a:ext cx="213360" cy="1667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55068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2" name="Gruppo 1">
            <a:extLst>
              <a:ext uri="{FF2B5EF4-FFF2-40B4-BE49-F238E27FC236}">
                <a16:creationId xmlns:a16="http://schemas.microsoft.com/office/drawing/2014/main" id="{C040D475-C93B-4AFE-459C-C46325D7D76E}"/>
              </a:ext>
            </a:extLst>
          </p:cNvPr>
          <p:cNvGrpSpPr/>
          <p:nvPr/>
        </p:nvGrpSpPr>
        <p:grpSpPr>
          <a:xfrm>
            <a:off x="1203027" y="2728056"/>
            <a:ext cx="2294045" cy="3804824"/>
            <a:chOff x="1245970" y="1282164"/>
            <a:chExt cx="3268938" cy="5095281"/>
          </a:xfrm>
        </p:grpSpPr>
        <p:pic>
          <p:nvPicPr>
            <p:cNvPr id="6" name="Immagine 5">
              <a:extLst>
                <a:ext uri="{FF2B5EF4-FFF2-40B4-BE49-F238E27FC236}">
                  <a16:creationId xmlns:a16="http://schemas.microsoft.com/office/drawing/2014/main" id="{CDAB6609-8F80-B98B-596B-9BE3E0FAD1B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11" name="Rettangolo 10">
              <a:extLst>
                <a:ext uri="{FF2B5EF4-FFF2-40B4-BE49-F238E27FC236}">
                  <a16:creationId xmlns:a16="http://schemas.microsoft.com/office/drawing/2014/main" id="{21D14230-64DD-F2BA-86B5-3B8BA4AAD4EB}"/>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17C0862E-9DD1-B906-9C2A-2B932204F401}"/>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0F6C6ABA-03B9-6FB8-DA7B-B653F987DC50}"/>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02F32B3B-22C9-33C5-16E6-74DA2C201CF9}"/>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5" name="CasellaDiTesto 8">
            <a:extLst>
              <a:ext uri="{FF2B5EF4-FFF2-40B4-BE49-F238E27FC236}">
                <a16:creationId xmlns:a16="http://schemas.microsoft.com/office/drawing/2014/main" id="{2E5380ED-7E40-8D67-CF47-7C4BFFDD56AC}"/>
              </a:ext>
            </a:extLst>
          </p:cNvPr>
          <p:cNvSpPr txBox="1"/>
          <p:nvPr/>
        </p:nvSpPr>
        <p:spPr>
          <a:xfrm>
            <a:off x="2498684" y="1450622"/>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 PARAMETERS’ CONFIGURATION</a:t>
            </a:r>
            <a:endParaRPr lang="it-IT" sz="2400" b="1" dirty="0">
              <a:solidFill>
                <a:srgbClr val="0070C0"/>
              </a:solidFill>
              <a:latin typeface="Helvetica" pitchFamily="2" charset="0"/>
            </a:endParaRPr>
          </a:p>
        </p:txBody>
      </p:sp>
      <p:grpSp>
        <p:nvGrpSpPr>
          <p:cNvPr id="43" name="Group 17">
            <a:extLst>
              <a:ext uri="{FF2B5EF4-FFF2-40B4-BE49-F238E27FC236}">
                <a16:creationId xmlns:a16="http://schemas.microsoft.com/office/drawing/2014/main" id="{B37E48B1-379C-0083-FAFB-98A146B05444}"/>
              </a:ext>
            </a:extLst>
          </p:cNvPr>
          <p:cNvGrpSpPr/>
          <p:nvPr/>
        </p:nvGrpSpPr>
        <p:grpSpPr>
          <a:xfrm>
            <a:off x="-4868498" y="2234601"/>
            <a:ext cx="4716770" cy="486720"/>
            <a:chOff x="0" y="573138"/>
            <a:chExt cx="5525729" cy="486720"/>
          </a:xfrm>
          <a:solidFill>
            <a:srgbClr val="002060"/>
          </a:solidFill>
        </p:grpSpPr>
        <p:sp>
          <p:nvSpPr>
            <p:cNvPr id="44" name="Rectangle: Rounded Corners 18">
              <a:extLst>
                <a:ext uri="{FF2B5EF4-FFF2-40B4-BE49-F238E27FC236}">
                  <a16:creationId xmlns:a16="http://schemas.microsoft.com/office/drawing/2014/main" id="{C7DFA578-3D90-4C5A-8C67-F7B4C01782E9}"/>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48" name="Rectangle: Rounded Corners 4">
              <a:extLst>
                <a:ext uri="{FF2B5EF4-FFF2-40B4-BE49-F238E27FC236}">
                  <a16:creationId xmlns:a16="http://schemas.microsoft.com/office/drawing/2014/main" id="{A39FB418-3446-8B2C-0065-99EAD2CD1E31}"/>
                </a:ext>
              </a:extLst>
            </p:cNvPr>
            <p:cNvSpPr txBox="1"/>
            <p:nvPr/>
          </p:nvSpPr>
          <p:spPr>
            <a:xfrm>
              <a:off x="23760" y="596898"/>
              <a:ext cx="5478209"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Force of gravity</a:t>
              </a:r>
              <a:endParaRPr lang="en-US" sz="1800" kern="1200" dirty="0">
                <a:latin typeface="Helvetica" pitchFamily="2" charset="0"/>
              </a:endParaRPr>
            </a:p>
          </p:txBody>
        </p:sp>
      </p:grpSp>
      <p:grpSp>
        <p:nvGrpSpPr>
          <p:cNvPr id="49" name="Group 17">
            <a:extLst>
              <a:ext uri="{FF2B5EF4-FFF2-40B4-BE49-F238E27FC236}">
                <a16:creationId xmlns:a16="http://schemas.microsoft.com/office/drawing/2014/main" id="{17B0CFC7-1473-9CB8-A93D-D2EBA674B86E}"/>
              </a:ext>
            </a:extLst>
          </p:cNvPr>
          <p:cNvGrpSpPr/>
          <p:nvPr/>
        </p:nvGrpSpPr>
        <p:grpSpPr>
          <a:xfrm>
            <a:off x="3613458" y="2020090"/>
            <a:ext cx="4745457" cy="486720"/>
            <a:chOff x="0" y="573138"/>
            <a:chExt cx="5525729" cy="486720"/>
          </a:xfrm>
          <a:solidFill>
            <a:srgbClr val="002060"/>
          </a:solidFill>
        </p:grpSpPr>
        <p:sp>
          <p:nvSpPr>
            <p:cNvPr id="53" name="Rectangle: Rounded Corners 18">
              <a:extLst>
                <a:ext uri="{FF2B5EF4-FFF2-40B4-BE49-F238E27FC236}">
                  <a16:creationId xmlns:a16="http://schemas.microsoft.com/office/drawing/2014/main" id="{2891FB60-2926-BB5D-01BE-908AFCBF469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58" name="Rectangle: Rounded Corners 4">
              <a:extLst>
                <a:ext uri="{FF2B5EF4-FFF2-40B4-BE49-F238E27FC236}">
                  <a16:creationId xmlns:a16="http://schemas.microsoft.com/office/drawing/2014/main" id="{0D32E543-3B51-8523-F540-46374E900DC1}"/>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Linear spring parameters</a:t>
              </a:r>
              <a:endParaRPr lang="en-US" sz="1800" kern="1200" dirty="0">
                <a:latin typeface="Helvetica" pitchFamily="2" charset="0"/>
              </a:endParaRPr>
            </a:p>
          </p:txBody>
        </p:sp>
      </p:grpSp>
      <p:grpSp>
        <p:nvGrpSpPr>
          <p:cNvPr id="3" name="Gruppo 2">
            <a:extLst>
              <a:ext uri="{FF2B5EF4-FFF2-40B4-BE49-F238E27FC236}">
                <a16:creationId xmlns:a16="http://schemas.microsoft.com/office/drawing/2014/main" id="{1E927E51-3F5F-2FF5-E3A4-8D71BE7E0F16}"/>
              </a:ext>
            </a:extLst>
          </p:cNvPr>
          <p:cNvGrpSpPr/>
          <p:nvPr/>
        </p:nvGrpSpPr>
        <p:grpSpPr>
          <a:xfrm>
            <a:off x="4925326" y="2728055"/>
            <a:ext cx="3222024" cy="4056648"/>
            <a:chOff x="4925326" y="2728055"/>
            <a:chExt cx="3222024" cy="4056648"/>
          </a:xfrm>
        </p:grpSpPr>
        <p:grpSp>
          <p:nvGrpSpPr>
            <p:cNvPr id="9" name="Gruppo 8">
              <a:extLst>
                <a:ext uri="{FF2B5EF4-FFF2-40B4-BE49-F238E27FC236}">
                  <a16:creationId xmlns:a16="http://schemas.microsoft.com/office/drawing/2014/main" id="{26D2006F-1992-4BA9-92C4-294686007A65}"/>
                </a:ext>
              </a:extLst>
            </p:cNvPr>
            <p:cNvGrpSpPr/>
            <p:nvPr/>
          </p:nvGrpSpPr>
          <p:grpSpPr>
            <a:xfrm>
              <a:off x="4925326" y="2791321"/>
              <a:ext cx="3222024" cy="3993382"/>
              <a:chOff x="4706159" y="2791036"/>
              <a:chExt cx="3222024" cy="3993382"/>
            </a:xfrm>
          </p:grpSpPr>
          <p:pic>
            <p:nvPicPr>
              <p:cNvPr id="17" name="Immagine 16">
                <a:extLst>
                  <a:ext uri="{FF2B5EF4-FFF2-40B4-BE49-F238E27FC236}">
                    <a16:creationId xmlns:a16="http://schemas.microsoft.com/office/drawing/2014/main" id="{710EFB76-F430-3940-9D2C-F41C5429D73D}"/>
                  </a:ext>
                </a:extLst>
              </p:cNvPr>
              <p:cNvPicPr>
                <a:picLocks noChangeAspect="1"/>
              </p:cNvPicPr>
              <p:nvPr/>
            </p:nvPicPr>
            <p:blipFill>
              <a:blip r:embed="rId4"/>
              <a:srcRect/>
              <a:stretch/>
            </p:blipFill>
            <p:spPr>
              <a:xfrm>
                <a:off x="4706159" y="2791036"/>
                <a:ext cx="3064842" cy="3607827"/>
              </a:xfrm>
              <a:prstGeom prst="rect">
                <a:avLst/>
              </a:prstGeom>
            </p:spPr>
          </p:pic>
          <p:sp>
            <p:nvSpPr>
              <p:cNvPr id="18" name="Rettangolo 17">
                <a:extLst>
                  <a:ext uri="{FF2B5EF4-FFF2-40B4-BE49-F238E27FC236}">
                    <a16:creationId xmlns:a16="http://schemas.microsoft.com/office/drawing/2014/main" id="{B83F5D72-AF91-4920-2399-97D54EFE00AA}"/>
                  </a:ext>
                </a:extLst>
              </p:cNvPr>
              <p:cNvSpPr/>
              <p:nvPr/>
            </p:nvSpPr>
            <p:spPr>
              <a:xfrm>
                <a:off x="6169660" y="2791036"/>
                <a:ext cx="1758523" cy="36078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ACDDC532-6863-820D-24E9-4454160CAF5D}"/>
                  </a:ext>
                </a:extLst>
              </p:cNvPr>
              <p:cNvSpPr/>
              <p:nvPr/>
            </p:nvSpPr>
            <p:spPr>
              <a:xfrm>
                <a:off x="6019800" y="2791036"/>
                <a:ext cx="71120" cy="1841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508743F-482D-EA91-B123-BF62C064DB75}"/>
                  </a:ext>
                </a:extLst>
              </p:cNvPr>
              <p:cNvSpPr/>
              <p:nvPr/>
            </p:nvSpPr>
            <p:spPr>
              <a:xfrm>
                <a:off x="6024880" y="4942494"/>
                <a:ext cx="71120" cy="1841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5" name="Rettangolo 14">
              <a:extLst>
                <a:ext uri="{FF2B5EF4-FFF2-40B4-BE49-F238E27FC236}">
                  <a16:creationId xmlns:a16="http://schemas.microsoft.com/office/drawing/2014/main" id="{21636E60-9E9A-4F98-3E35-7CAD8ED01B59}"/>
                </a:ext>
              </a:extLst>
            </p:cNvPr>
            <p:cNvSpPr/>
            <p:nvPr/>
          </p:nvSpPr>
          <p:spPr>
            <a:xfrm>
              <a:off x="6320790" y="2728055"/>
              <a:ext cx="213360" cy="1905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69313374-8BBB-2C32-112D-648E265414B8}"/>
                </a:ext>
              </a:extLst>
            </p:cNvPr>
            <p:cNvSpPr/>
            <p:nvPr/>
          </p:nvSpPr>
          <p:spPr>
            <a:xfrm>
              <a:off x="6324600" y="4930235"/>
              <a:ext cx="213360" cy="1667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39" name="Group 1">
            <a:extLst>
              <a:ext uri="{FF2B5EF4-FFF2-40B4-BE49-F238E27FC236}">
                <a16:creationId xmlns:a16="http://schemas.microsoft.com/office/drawing/2014/main" id="{B78911E0-0159-598A-2569-CFD991A5404C}"/>
              </a:ext>
            </a:extLst>
          </p:cNvPr>
          <p:cNvGrpSpPr/>
          <p:nvPr/>
        </p:nvGrpSpPr>
        <p:grpSpPr>
          <a:xfrm>
            <a:off x="7184853" y="3404923"/>
            <a:ext cx="4572000" cy="486720"/>
            <a:chOff x="0" y="573138"/>
            <a:chExt cx="5525729" cy="486720"/>
          </a:xfrm>
          <a:solidFill>
            <a:srgbClr val="00B0F0"/>
          </a:solidFill>
        </p:grpSpPr>
        <p:sp>
          <p:nvSpPr>
            <p:cNvPr id="40" name="Rectangle: Rounded Corners 5">
              <a:extLst>
                <a:ext uri="{FF2B5EF4-FFF2-40B4-BE49-F238E27FC236}">
                  <a16:creationId xmlns:a16="http://schemas.microsoft.com/office/drawing/2014/main" id="{1989768A-5448-D1BB-A166-B303B37F9F9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41" name="Rectangle: Rounded Corners 4">
              <a:extLst>
                <a:ext uri="{FF2B5EF4-FFF2-40B4-BE49-F238E27FC236}">
                  <a16:creationId xmlns:a16="http://schemas.microsoft.com/office/drawing/2014/main" id="{F5AC162E-9254-15AA-2C45-C2FC609AB776}"/>
                </a:ext>
              </a:extLst>
            </p:cNvPr>
            <p:cNvSpPr txBox="1"/>
            <p:nvPr/>
          </p:nvSpPr>
          <p:spPr>
            <a:xfrm>
              <a:off x="74133" y="596898"/>
              <a:ext cx="5324634"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exponent of spring force expression</a:t>
              </a:r>
              <a:endParaRPr lang="en-US" sz="1800" kern="1200" dirty="0">
                <a:latin typeface="Helvetica" pitchFamily="2" charset="0"/>
              </a:endParaRPr>
            </a:p>
          </p:txBody>
        </p:sp>
      </p:grpSp>
      <p:grpSp>
        <p:nvGrpSpPr>
          <p:cNvPr id="45" name="Group 1">
            <a:extLst>
              <a:ext uri="{FF2B5EF4-FFF2-40B4-BE49-F238E27FC236}">
                <a16:creationId xmlns:a16="http://schemas.microsoft.com/office/drawing/2014/main" id="{784ACD1E-29BB-549C-3E7B-074CE710BE55}"/>
              </a:ext>
            </a:extLst>
          </p:cNvPr>
          <p:cNvGrpSpPr/>
          <p:nvPr/>
        </p:nvGrpSpPr>
        <p:grpSpPr>
          <a:xfrm>
            <a:off x="7184853" y="4127202"/>
            <a:ext cx="4572000" cy="486720"/>
            <a:chOff x="0" y="573138"/>
            <a:chExt cx="5525729" cy="486720"/>
          </a:xfrm>
          <a:solidFill>
            <a:srgbClr val="00B0F0"/>
          </a:solidFill>
        </p:grpSpPr>
        <p:sp>
          <p:nvSpPr>
            <p:cNvPr id="46" name="Rectangle: Rounded Corners 5">
              <a:extLst>
                <a:ext uri="{FF2B5EF4-FFF2-40B4-BE49-F238E27FC236}">
                  <a16:creationId xmlns:a16="http://schemas.microsoft.com/office/drawing/2014/main" id="{2E06DCD0-8B9A-2D68-17E8-6F08BC4E881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47" name="Rectangle: Rounded Corners 4">
              <a:extLst>
                <a:ext uri="{FF2B5EF4-FFF2-40B4-BE49-F238E27FC236}">
                  <a16:creationId xmlns:a16="http://schemas.microsoft.com/office/drawing/2014/main" id="{B9653756-1D9D-9449-07F0-0A62721F8139}"/>
                </a:ext>
              </a:extLst>
            </p:cNvPr>
            <p:cNvSpPr txBox="1"/>
            <p:nvPr/>
          </p:nvSpPr>
          <p:spPr>
            <a:xfrm>
              <a:off x="73815" y="596898"/>
              <a:ext cx="5301837"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spring elastic constant</a:t>
              </a:r>
              <a:endParaRPr lang="en-US" sz="1800" kern="1200" dirty="0">
                <a:latin typeface="Helvetica" pitchFamily="2" charset="0"/>
              </a:endParaRPr>
            </a:p>
          </p:txBody>
        </p:sp>
      </p:grpSp>
      <p:grpSp>
        <p:nvGrpSpPr>
          <p:cNvPr id="50" name="Group 1">
            <a:extLst>
              <a:ext uri="{FF2B5EF4-FFF2-40B4-BE49-F238E27FC236}">
                <a16:creationId xmlns:a16="http://schemas.microsoft.com/office/drawing/2014/main" id="{E0C83764-73E7-F5FA-28D4-E89441F9D84F}"/>
              </a:ext>
            </a:extLst>
          </p:cNvPr>
          <p:cNvGrpSpPr/>
          <p:nvPr/>
        </p:nvGrpSpPr>
        <p:grpSpPr>
          <a:xfrm>
            <a:off x="7184853" y="4844408"/>
            <a:ext cx="4572000" cy="486720"/>
            <a:chOff x="0" y="573138"/>
            <a:chExt cx="5525729" cy="486720"/>
          </a:xfrm>
          <a:solidFill>
            <a:srgbClr val="00B0F0"/>
          </a:solidFill>
        </p:grpSpPr>
        <p:sp>
          <p:nvSpPr>
            <p:cNvPr id="51" name="Rectangle: Rounded Corners 5">
              <a:extLst>
                <a:ext uri="{FF2B5EF4-FFF2-40B4-BE49-F238E27FC236}">
                  <a16:creationId xmlns:a16="http://schemas.microsoft.com/office/drawing/2014/main" id="{35A3DDE4-0034-EE86-B3F4-5024E34843E8}"/>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52" name="Rectangle: Rounded Corners 4">
              <a:extLst>
                <a:ext uri="{FF2B5EF4-FFF2-40B4-BE49-F238E27FC236}">
                  <a16:creationId xmlns:a16="http://schemas.microsoft.com/office/drawing/2014/main" id="{B62837A4-9242-8CEB-33B8-733C69B008FE}"/>
                </a:ext>
              </a:extLst>
            </p:cNvPr>
            <p:cNvSpPr txBox="1"/>
            <p:nvPr/>
          </p:nvSpPr>
          <p:spPr>
            <a:xfrm>
              <a:off x="138207" y="596898"/>
              <a:ext cx="5210188"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Free length</a:t>
              </a:r>
              <a:endParaRPr lang="en-US" sz="1800" kern="1200" dirty="0">
                <a:latin typeface="Helvetica" pitchFamily="2" charset="0"/>
              </a:endParaRPr>
            </a:p>
          </p:txBody>
        </p:sp>
      </p:grpSp>
      <p:grpSp>
        <p:nvGrpSpPr>
          <p:cNvPr id="60" name="Group 1">
            <a:extLst>
              <a:ext uri="{FF2B5EF4-FFF2-40B4-BE49-F238E27FC236}">
                <a16:creationId xmlns:a16="http://schemas.microsoft.com/office/drawing/2014/main" id="{FA1672FD-FE38-94FD-583C-83A3D487FB29}"/>
              </a:ext>
            </a:extLst>
          </p:cNvPr>
          <p:cNvGrpSpPr/>
          <p:nvPr/>
        </p:nvGrpSpPr>
        <p:grpSpPr>
          <a:xfrm>
            <a:off x="7184853" y="5564292"/>
            <a:ext cx="4572000" cy="486720"/>
            <a:chOff x="0" y="573138"/>
            <a:chExt cx="5525729" cy="486720"/>
          </a:xfrm>
          <a:solidFill>
            <a:srgbClr val="00B0F0"/>
          </a:solidFill>
        </p:grpSpPr>
        <p:sp>
          <p:nvSpPr>
            <p:cNvPr id="61" name="Rectangle: Rounded Corners 5">
              <a:extLst>
                <a:ext uri="{FF2B5EF4-FFF2-40B4-BE49-F238E27FC236}">
                  <a16:creationId xmlns:a16="http://schemas.microsoft.com/office/drawing/2014/main" id="{CFF5851A-96E8-C643-3120-00456BC63B9C}"/>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62" name="Rectangle: Rounded Corners 4">
              <a:extLst>
                <a:ext uri="{FF2B5EF4-FFF2-40B4-BE49-F238E27FC236}">
                  <a16:creationId xmlns:a16="http://schemas.microsoft.com/office/drawing/2014/main" id="{EEB164FF-8060-EAF6-5AAD-C96181FFEC56}"/>
                </a:ext>
              </a:extLst>
            </p:cNvPr>
            <p:cNvSpPr txBox="1"/>
            <p:nvPr/>
          </p:nvSpPr>
          <p:spPr>
            <a:xfrm>
              <a:off x="164820" y="596898"/>
              <a:ext cx="5210187"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Visualization options</a:t>
              </a:r>
              <a:endParaRPr lang="en-US" sz="1800" kern="1200" dirty="0">
                <a:latin typeface="Helvetica" pitchFamily="2" charset="0"/>
              </a:endParaRPr>
            </a:p>
          </p:txBody>
        </p:sp>
      </p:grpSp>
    </p:spTree>
    <p:extLst>
      <p:ext uri="{BB962C8B-B14F-4D97-AF65-F5344CB8AC3E}">
        <p14:creationId xmlns:p14="http://schemas.microsoft.com/office/powerpoint/2010/main" val="795190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775046A2-5E0A-82FA-775A-2622EEFA5D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5C44198C-7722-5660-19EC-A5B238BFF883}"/>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F10EE8AC-8B1D-3A81-324C-ABC1011BFA06}"/>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66318D85-73D8-83E7-58CA-7F68CE161510}"/>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E88A4957-97BE-4BA4-2BFB-52408EBA82EE}"/>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DFC7960E-3DD8-186D-28D6-9843CB74AAD4}"/>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4" name="CasellaDiTesto 8">
            <a:extLst>
              <a:ext uri="{FF2B5EF4-FFF2-40B4-BE49-F238E27FC236}">
                <a16:creationId xmlns:a16="http://schemas.microsoft.com/office/drawing/2014/main" id="{D9A5BD05-67B5-692E-D0A5-FF6FAA52D0F3}"/>
              </a:ext>
            </a:extLst>
          </p:cNvPr>
          <p:cNvSpPr txBox="1"/>
          <p:nvPr/>
        </p:nvSpPr>
        <p:spPr>
          <a:xfrm>
            <a:off x="2608497" y="1268166"/>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sp>
        <p:nvSpPr>
          <p:cNvPr id="15" name="CasellaDiTesto 14">
            <a:extLst>
              <a:ext uri="{FF2B5EF4-FFF2-40B4-BE49-F238E27FC236}">
                <a16:creationId xmlns:a16="http://schemas.microsoft.com/office/drawing/2014/main" id="{719BFAE5-0075-2ADC-E2FF-C1E94497282B}"/>
              </a:ext>
            </a:extLst>
          </p:cNvPr>
          <p:cNvSpPr txBox="1"/>
          <p:nvPr/>
        </p:nvSpPr>
        <p:spPr>
          <a:xfrm>
            <a:off x="876774" y="2039089"/>
            <a:ext cx="10438451" cy="1477328"/>
          </a:xfrm>
          <a:prstGeom prst="rect">
            <a:avLst/>
          </a:prstGeom>
          <a:noFill/>
        </p:spPr>
        <p:txBody>
          <a:bodyPr wrap="square" rtlCol="0">
            <a:spAutoFit/>
          </a:bodyPr>
          <a:lstStyle/>
          <a:p>
            <a:pPr algn="ctr"/>
            <a:r>
              <a:rPr lang="it-IT" dirty="0">
                <a:latin typeface="Helvetica" pitchFamily="2" charset="0"/>
              </a:rPr>
              <a:t>The </a:t>
            </a:r>
            <a:r>
              <a:rPr lang="it-IT" dirty="0" err="1">
                <a:latin typeface="Helvetica" pitchFamily="2" charset="0"/>
              </a:rPr>
              <a:t>tests</a:t>
            </a:r>
            <a:r>
              <a:rPr lang="it-IT" dirty="0">
                <a:latin typeface="Helvetica" pitchFamily="2" charset="0"/>
              </a:rPr>
              <a:t> </a:t>
            </a:r>
            <a:r>
              <a:rPr lang="it-IT" dirty="0" err="1">
                <a:latin typeface="Helvetica" pitchFamily="2" charset="0"/>
              </a:rPr>
              <a:t>were</a:t>
            </a:r>
            <a:r>
              <a:rPr lang="it-IT" dirty="0">
                <a:latin typeface="Helvetica" pitchFamily="2" charset="0"/>
              </a:rPr>
              <a:t> </a:t>
            </a:r>
            <a:r>
              <a:rPr lang="it-IT" dirty="0" err="1">
                <a:latin typeface="Helvetica" pitchFamily="2" charset="0"/>
              </a:rPr>
              <a:t>performed</a:t>
            </a:r>
            <a:r>
              <a:rPr lang="it-IT" dirty="0">
                <a:latin typeface="Helvetica" pitchFamily="2" charset="0"/>
              </a:rPr>
              <a:t> to compare the contact force </a:t>
            </a:r>
            <a:r>
              <a:rPr lang="it-IT" dirty="0" err="1">
                <a:latin typeface="Helvetica" pitchFamily="2" charset="0"/>
              </a:rPr>
              <a:t>generated</a:t>
            </a:r>
            <a:r>
              <a:rPr lang="it-IT" dirty="0">
                <a:latin typeface="Helvetica" pitchFamily="2" charset="0"/>
              </a:rPr>
              <a:t> by a </a:t>
            </a:r>
            <a:r>
              <a:rPr lang="it-IT" dirty="0" err="1">
                <a:latin typeface="Helvetica" pitchFamily="2" charset="0"/>
              </a:rPr>
              <a:t>gripper</a:t>
            </a:r>
            <a:r>
              <a:rPr lang="it-IT" dirty="0">
                <a:latin typeface="Helvetica" pitchFamily="2" charset="0"/>
              </a:rPr>
              <a:t> in </a:t>
            </a:r>
            <a:r>
              <a:rPr lang="it-IT" dirty="0" err="1">
                <a:latin typeface="Helvetica" pitchFamily="2" charset="0"/>
              </a:rPr>
              <a:t>both</a:t>
            </a:r>
            <a:r>
              <a:rPr lang="it-IT" dirty="0">
                <a:latin typeface="Helvetica" pitchFamily="2" charset="0"/>
              </a:rPr>
              <a:t> </a:t>
            </a:r>
            <a:r>
              <a:rPr lang="it-IT" dirty="0" err="1">
                <a:latin typeface="Helvetica" pitchFamily="2" charset="0"/>
              </a:rPr>
              <a:t>parallel</a:t>
            </a:r>
            <a:r>
              <a:rPr lang="it-IT" dirty="0">
                <a:latin typeface="Helvetica" pitchFamily="2" charset="0"/>
              </a:rPr>
              <a:t> and </a:t>
            </a:r>
            <a:r>
              <a:rPr lang="it-IT" dirty="0" err="1">
                <a:latin typeface="Helvetica" pitchFamily="2" charset="0"/>
              </a:rPr>
              <a:t>adaptive</a:t>
            </a:r>
            <a:r>
              <a:rPr lang="it-IT" dirty="0">
                <a:latin typeface="Helvetica" pitchFamily="2" charset="0"/>
              </a:rPr>
              <a:t> </a:t>
            </a:r>
            <a:r>
              <a:rPr lang="it-IT" dirty="0" err="1">
                <a:latin typeface="Helvetica" pitchFamily="2" charset="0"/>
              </a:rPr>
              <a:t>gripper</a:t>
            </a:r>
            <a:r>
              <a:rPr lang="it-IT" dirty="0">
                <a:latin typeface="Helvetica" pitchFamily="2" charset="0"/>
              </a:rPr>
              <a:t> </a:t>
            </a:r>
            <a:r>
              <a:rPr lang="it-IT" dirty="0" err="1">
                <a:latin typeface="Helvetica" pitchFamily="2" charset="0"/>
              </a:rPr>
              <a:t>configurations</a:t>
            </a:r>
            <a:r>
              <a:rPr lang="it-IT" dirty="0">
                <a:latin typeface="Helvetica" pitchFamily="2" charset="0"/>
              </a:rPr>
              <a:t>.  The </a:t>
            </a:r>
            <a:r>
              <a:rPr lang="it-IT" dirty="0" err="1">
                <a:latin typeface="Helvetica" pitchFamily="2" charset="0"/>
              </a:rPr>
              <a:t>object</a:t>
            </a:r>
            <a:r>
              <a:rPr lang="it-IT" dirty="0">
                <a:latin typeface="Helvetica" pitchFamily="2" charset="0"/>
              </a:rPr>
              <a:t> </a:t>
            </a:r>
            <a:r>
              <a:rPr lang="it-IT" dirty="0" err="1">
                <a:latin typeface="Helvetica" pitchFamily="2" charset="0"/>
              </a:rPr>
              <a:t>used</a:t>
            </a:r>
            <a:r>
              <a:rPr lang="it-IT" dirty="0">
                <a:latin typeface="Helvetica" pitchFamily="2" charset="0"/>
              </a:rPr>
              <a:t> for the </a:t>
            </a:r>
            <a:r>
              <a:rPr lang="it-IT" dirty="0" err="1">
                <a:latin typeface="Helvetica" pitchFamily="2" charset="0"/>
              </a:rPr>
              <a:t>gripping</a:t>
            </a:r>
            <a:r>
              <a:rPr lang="it-IT" dirty="0">
                <a:latin typeface="Helvetica" pitchFamily="2" charset="0"/>
              </a:rPr>
              <a:t> </a:t>
            </a:r>
            <a:r>
              <a:rPr lang="it-IT" dirty="0" err="1">
                <a:latin typeface="Helvetica" pitchFamily="2" charset="0"/>
              </a:rPr>
              <a:t>tests</a:t>
            </a:r>
            <a:r>
              <a:rPr lang="it-IT" dirty="0">
                <a:latin typeface="Helvetica" pitchFamily="2" charset="0"/>
              </a:rPr>
              <a:t> </a:t>
            </a:r>
            <a:r>
              <a:rPr lang="it-IT" dirty="0" err="1">
                <a:latin typeface="Helvetica" pitchFamily="2" charset="0"/>
              </a:rPr>
              <a:t>is</a:t>
            </a:r>
            <a:r>
              <a:rPr lang="it-IT" dirty="0">
                <a:latin typeface="Helvetica" pitchFamily="2" charset="0"/>
              </a:rPr>
              <a:t> a </a:t>
            </a:r>
            <a:r>
              <a:rPr lang="it-IT" dirty="0" err="1">
                <a:latin typeface="Helvetica" pitchFamily="2" charset="0"/>
              </a:rPr>
              <a:t>sphere</a:t>
            </a:r>
            <a:r>
              <a:rPr lang="it-IT" dirty="0">
                <a:latin typeface="Helvetica" pitchFamily="2" charset="0"/>
              </a:rPr>
              <a:t> made of </a:t>
            </a:r>
            <a:r>
              <a:rPr lang="it-IT" dirty="0" err="1">
                <a:latin typeface="Helvetica" pitchFamily="2" charset="0"/>
              </a:rPr>
              <a:t>aluminum</a:t>
            </a:r>
            <a:r>
              <a:rPr lang="it-IT" dirty="0">
                <a:latin typeface="Helvetica" pitchFamily="2" charset="0"/>
              </a:rPr>
              <a:t> </a:t>
            </a:r>
            <a:r>
              <a:rPr lang="it-IT" dirty="0" err="1">
                <a:latin typeface="Helvetica" pitchFamily="2" charset="0"/>
              </a:rPr>
              <a:t>alloy</a:t>
            </a:r>
            <a:r>
              <a:rPr lang="it-IT" dirty="0">
                <a:latin typeface="Helvetica" pitchFamily="2" charset="0"/>
              </a:rPr>
              <a:t> DIN 3.0205 (EN-AW 1200) with </a:t>
            </a:r>
            <a:r>
              <a:rPr lang="it-IT" dirty="0" err="1">
                <a:latin typeface="Helvetica" pitchFamily="2" charset="0"/>
              </a:rPr>
              <a:t>three</a:t>
            </a:r>
            <a:r>
              <a:rPr lang="it-IT" dirty="0">
                <a:latin typeface="Helvetica" pitchFamily="2" charset="0"/>
              </a:rPr>
              <a:t> </a:t>
            </a:r>
            <a:r>
              <a:rPr lang="it-IT" dirty="0" err="1">
                <a:latin typeface="Helvetica" pitchFamily="2" charset="0"/>
              </a:rPr>
              <a:t>different</a:t>
            </a:r>
            <a:r>
              <a:rPr lang="it-IT" dirty="0">
                <a:latin typeface="Helvetica" pitchFamily="2" charset="0"/>
              </a:rPr>
              <a:t> </a:t>
            </a:r>
            <a:r>
              <a:rPr lang="it-IT" dirty="0" err="1">
                <a:latin typeface="Helvetica" pitchFamily="2" charset="0"/>
              </a:rPr>
              <a:t>radius</a:t>
            </a:r>
            <a:r>
              <a:rPr lang="it-IT" dirty="0">
                <a:latin typeface="Helvetica" pitchFamily="2" charset="0"/>
              </a:rPr>
              <a:t> </a:t>
            </a:r>
            <a:r>
              <a:rPr lang="it-IT" dirty="0" err="1">
                <a:latin typeface="Helvetica" pitchFamily="2" charset="0"/>
              </a:rPr>
              <a:t>values</a:t>
            </a:r>
            <a:r>
              <a:rPr lang="it-IT" dirty="0">
                <a:latin typeface="Helvetica" pitchFamily="2" charset="0"/>
              </a:rPr>
              <a:t>: 26, 22, and 18 </a:t>
            </a:r>
            <a:r>
              <a:rPr lang="it-IT" dirty="0" err="1">
                <a:latin typeface="Helvetica" pitchFamily="2" charset="0"/>
              </a:rPr>
              <a:t>millimeters</a:t>
            </a:r>
            <a:r>
              <a:rPr lang="it-IT" dirty="0">
                <a:latin typeface="Helvetica" pitchFamily="2" charset="0"/>
              </a:rPr>
              <a:t>. For a </a:t>
            </a:r>
            <a:r>
              <a:rPr lang="it-IT" dirty="0" err="1">
                <a:latin typeface="Helvetica" pitchFamily="2" charset="0"/>
              </a:rPr>
              <a:t>radius</a:t>
            </a:r>
            <a:r>
              <a:rPr lang="it-IT" dirty="0">
                <a:latin typeface="Helvetica" pitchFamily="2" charset="0"/>
              </a:rPr>
              <a:t> of 26 mm, the </a:t>
            </a:r>
            <a:r>
              <a:rPr lang="it-IT" dirty="0" err="1">
                <a:latin typeface="Helvetica" pitchFamily="2" charset="0"/>
              </a:rPr>
              <a:t>sphere’s</a:t>
            </a:r>
            <a:r>
              <a:rPr lang="it-IT" dirty="0">
                <a:latin typeface="Helvetica" pitchFamily="2" charset="0"/>
              </a:rPr>
              <a:t> mass </a:t>
            </a:r>
            <a:r>
              <a:rPr lang="it-IT" dirty="0" err="1">
                <a:latin typeface="Helvetica" pitchFamily="2" charset="0"/>
              </a:rPr>
              <a:t>is</a:t>
            </a:r>
            <a:r>
              <a:rPr lang="it-IT" dirty="0">
                <a:latin typeface="Helvetica" pitchFamily="2" charset="0"/>
              </a:rPr>
              <a:t> 200 g; for a </a:t>
            </a:r>
            <a:r>
              <a:rPr lang="it-IT" dirty="0" err="1">
                <a:latin typeface="Helvetica" pitchFamily="2" charset="0"/>
              </a:rPr>
              <a:t>radius</a:t>
            </a:r>
            <a:r>
              <a:rPr lang="it-IT" dirty="0">
                <a:latin typeface="Helvetica" pitchFamily="2" charset="0"/>
              </a:rPr>
              <a:t> of 22 mm, the mass </a:t>
            </a:r>
            <a:r>
              <a:rPr lang="it-IT" dirty="0" err="1">
                <a:latin typeface="Helvetica" pitchFamily="2" charset="0"/>
              </a:rPr>
              <a:t>is</a:t>
            </a:r>
            <a:r>
              <a:rPr lang="it-IT" dirty="0">
                <a:latin typeface="Helvetica" pitchFamily="2" charset="0"/>
              </a:rPr>
              <a:t> </a:t>
            </a:r>
            <a:r>
              <a:rPr lang="it-IT" dirty="0" err="1">
                <a:latin typeface="Helvetica" pitchFamily="2" charset="0"/>
              </a:rPr>
              <a:t>approximately</a:t>
            </a:r>
            <a:r>
              <a:rPr lang="it-IT" dirty="0">
                <a:latin typeface="Helvetica" pitchFamily="2" charset="0"/>
              </a:rPr>
              <a:t> 120 g; and for a </a:t>
            </a:r>
            <a:r>
              <a:rPr lang="it-IT" dirty="0" err="1">
                <a:latin typeface="Helvetica" pitchFamily="2" charset="0"/>
              </a:rPr>
              <a:t>radius</a:t>
            </a:r>
            <a:r>
              <a:rPr lang="it-IT" dirty="0">
                <a:latin typeface="Helvetica" pitchFamily="2" charset="0"/>
              </a:rPr>
              <a:t> of 18 mm, the mass </a:t>
            </a:r>
            <a:r>
              <a:rPr lang="it-IT" dirty="0" err="1">
                <a:latin typeface="Helvetica" pitchFamily="2" charset="0"/>
              </a:rPr>
              <a:t>is</a:t>
            </a:r>
            <a:r>
              <a:rPr lang="it-IT" dirty="0">
                <a:latin typeface="Helvetica" pitchFamily="2" charset="0"/>
              </a:rPr>
              <a:t> 60 g.</a:t>
            </a:r>
          </a:p>
        </p:txBody>
      </p:sp>
      <p:grpSp>
        <p:nvGrpSpPr>
          <p:cNvPr id="16" name="Group 1">
            <a:extLst>
              <a:ext uri="{FF2B5EF4-FFF2-40B4-BE49-F238E27FC236}">
                <a16:creationId xmlns:a16="http://schemas.microsoft.com/office/drawing/2014/main" id="{A1D341A8-2363-B0C7-3628-915D6BFD8EE1}"/>
              </a:ext>
            </a:extLst>
          </p:cNvPr>
          <p:cNvGrpSpPr/>
          <p:nvPr/>
        </p:nvGrpSpPr>
        <p:grpSpPr>
          <a:xfrm>
            <a:off x="1135952" y="4058112"/>
            <a:ext cx="4716771" cy="486720"/>
            <a:chOff x="0" y="573138"/>
            <a:chExt cx="5525729" cy="486720"/>
          </a:xfrm>
          <a:solidFill>
            <a:srgbClr val="002060"/>
          </a:solidFill>
        </p:grpSpPr>
        <p:sp>
          <p:nvSpPr>
            <p:cNvPr id="17" name="Rectangle: Rounded Corners 5">
              <a:extLst>
                <a:ext uri="{FF2B5EF4-FFF2-40B4-BE49-F238E27FC236}">
                  <a16:creationId xmlns:a16="http://schemas.microsoft.com/office/drawing/2014/main" id="{3F438563-02A2-F1FB-2989-603E11EC2533}"/>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8" name="Rectangle: Rounded Corners 4">
              <a:extLst>
                <a:ext uri="{FF2B5EF4-FFF2-40B4-BE49-F238E27FC236}">
                  <a16:creationId xmlns:a16="http://schemas.microsoft.com/office/drawing/2014/main" id="{641F942A-07B7-7511-280B-914967DA440F}"/>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large sphere</a:t>
              </a:r>
              <a:endParaRPr lang="en-US" sz="1800" kern="1200" dirty="0">
                <a:latin typeface="Helvetica" pitchFamily="2" charset="0"/>
              </a:endParaRPr>
            </a:p>
          </p:txBody>
        </p:sp>
      </p:grpSp>
      <p:grpSp>
        <p:nvGrpSpPr>
          <p:cNvPr id="19" name="Group 17">
            <a:extLst>
              <a:ext uri="{FF2B5EF4-FFF2-40B4-BE49-F238E27FC236}">
                <a16:creationId xmlns:a16="http://schemas.microsoft.com/office/drawing/2014/main" id="{11B8501B-1703-9561-1211-D42742843C4C}"/>
              </a:ext>
            </a:extLst>
          </p:cNvPr>
          <p:cNvGrpSpPr/>
          <p:nvPr/>
        </p:nvGrpSpPr>
        <p:grpSpPr>
          <a:xfrm>
            <a:off x="1144385" y="5454523"/>
            <a:ext cx="4716770" cy="486720"/>
            <a:chOff x="0" y="573138"/>
            <a:chExt cx="5525729" cy="486720"/>
          </a:xfrm>
          <a:solidFill>
            <a:srgbClr val="002060"/>
          </a:solidFill>
        </p:grpSpPr>
        <p:sp>
          <p:nvSpPr>
            <p:cNvPr id="20" name="Rectangle: Rounded Corners 18">
              <a:extLst>
                <a:ext uri="{FF2B5EF4-FFF2-40B4-BE49-F238E27FC236}">
                  <a16:creationId xmlns:a16="http://schemas.microsoft.com/office/drawing/2014/main" id="{C210C58C-2794-673D-2ED6-4F92C0407C94}"/>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1" name="Rectangle: Rounded Corners 4">
              <a:extLst>
                <a:ext uri="{FF2B5EF4-FFF2-40B4-BE49-F238E27FC236}">
                  <a16:creationId xmlns:a16="http://schemas.microsoft.com/office/drawing/2014/main" id="{2F1A5763-8002-F515-0E29-4903C618AE0A}"/>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small sphere</a:t>
              </a:r>
              <a:endParaRPr lang="en-US" sz="1800" kern="1200" dirty="0">
                <a:latin typeface="Helvetica" pitchFamily="2" charset="0"/>
              </a:endParaRPr>
            </a:p>
          </p:txBody>
        </p:sp>
      </p:grpSp>
      <p:grpSp>
        <p:nvGrpSpPr>
          <p:cNvPr id="25" name="Group 17">
            <a:extLst>
              <a:ext uri="{FF2B5EF4-FFF2-40B4-BE49-F238E27FC236}">
                <a16:creationId xmlns:a16="http://schemas.microsoft.com/office/drawing/2014/main" id="{C2B31927-D6E3-96E3-C3B9-A95FE7DB08AC}"/>
              </a:ext>
            </a:extLst>
          </p:cNvPr>
          <p:cNvGrpSpPr/>
          <p:nvPr/>
        </p:nvGrpSpPr>
        <p:grpSpPr>
          <a:xfrm>
            <a:off x="1115546" y="4758886"/>
            <a:ext cx="4745609" cy="486720"/>
            <a:chOff x="0" y="573138"/>
            <a:chExt cx="5525729" cy="486720"/>
          </a:xfrm>
          <a:solidFill>
            <a:srgbClr val="002060"/>
          </a:solidFill>
        </p:grpSpPr>
        <p:sp>
          <p:nvSpPr>
            <p:cNvPr id="26" name="Rectangle: Rounded Corners 18">
              <a:extLst>
                <a:ext uri="{FF2B5EF4-FFF2-40B4-BE49-F238E27FC236}">
                  <a16:creationId xmlns:a16="http://schemas.microsoft.com/office/drawing/2014/main" id="{F37E1406-D0E1-EFF6-50DE-B95BE0AE938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7" name="Rectangle: Rounded Corners 4">
              <a:extLst>
                <a:ext uri="{FF2B5EF4-FFF2-40B4-BE49-F238E27FC236}">
                  <a16:creationId xmlns:a16="http://schemas.microsoft.com/office/drawing/2014/main" id="{54A0A535-53D2-9948-BBA4-1BF5B93EFA59}"/>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medium sphere</a:t>
              </a:r>
              <a:endParaRPr lang="en-US" sz="1800" kern="1200" dirty="0">
                <a:latin typeface="Helvetica" pitchFamily="2" charset="0"/>
              </a:endParaRPr>
            </a:p>
          </p:txBody>
        </p:sp>
      </p:grpSp>
      <p:grpSp>
        <p:nvGrpSpPr>
          <p:cNvPr id="28" name="Group 1">
            <a:extLst>
              <a:ext uri="{FF2B5EF4-FFF2-40B4-BE49-F238E27FC236}">
                <a16:creationId xmlns:a16="http://schemas.microsoft.com/office/drawing/2014/main" id="{700DC708-3FBF-3457-3A74-4C14BEC8117C}"/>
              </a:ext>
            </a:extLst>
          </p:cNvPr>
          <p:cNvGrpSpPr/>
          <p:nvPr/>
        </p:nvGrpSpPr>
        <p:grpSpPr>
          <a:xfrm>
            <a:off x="6359685" y="4058112"/>
            <a:ext cx="4716771" cy="486720"/>
            <a:chOff x="0" y="573138"/>
            <a:chExt cx="5525729" cy="486720"/>
          </a:xfrm>
          <a:solidFill>
            <a:srgbClr val="002060"/>
          </a:solidFill>
        </p:grpSpPr>
        <p:sp>
          <p:nvSpPr>
            <p:cNvPr id="29" name="Rectangle: Rounded Corners 5">
              <a:extLst>
                <a:ext uri="{FF2B5EF4-FFF2-40B4-BE49-F238E27FC236}">
                  <a16:creationId xmlns:a16="http://schemas.microsoft.com/office/drawing/2014/main" id="{F70DEDBD-B78F-3FE0-5573-C995C722DCF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0" name="Rectangle: Rounded Corners 4">
              <a:extLst>
                <a:ext uri="{FF2B5EF4-FFF2-40B4-BE49-F238E27FC236}">
                  <a16:creationId xmlns:a16="http://schemas.microsoft.com/office/drawing/2014/main" id="{F728A6EC-939C-C744-A73B-1CA8934791F1}"/>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large sphere</a:t>
              </a:r>
              <a:endParaRPr lang="en-US" sz="1800" kern="1200" dirty="0">
                <a:latin typeface="Helvetica" pitchFamily="2" charset="0"/>
              </a:endParaRPr>
            </a:p>
          </p:txBody>
        </p:sp>
      </p:grpSp>
      <p:grpSp>
        <p:nvGrpSpPr>
          <p:cNvPr id="31" name="Group 17">
            <a:extLst>
              <a:ext uri="{FF2B5EF4-FFF2-40B4-BE49-F238E27FC236}">
                <a16:creationId xmlns:a16="http://schemas.microsoft.com/office/drawing/2014/main" id="{D356D02E-A328-8A71-8DD2-4E870B146955}"/>
              </a:ext>
            </a:extLst>
          </p:cNvPr>
          <p:cNvGrpSpPr/>
          <p:nvPr/>
        </p:nvGrpSpPr>
        <p:grpSpPr>
          <a:xfrm>
            <a:off x="6368118" y="5454523"/>
            <a:ext cx="4716770" cy="486720"/>
            <a:chOff x="0" y="573138"/>
            <a:chExt cx="5525729" cy="486720"/>
          </a:xfrm>
          <a:solidFill>
            <a:srgbClr val="002060"/>
          </a:solidFill>
        </p:grpSpPr>
        <p:sp>
          <p:nvSpPr>
            <p:cNvPr id="32" name="Rectangle: Rounded Corners 18">
              <a:extLst>
                <a:ext uri="{FF2B5EF4-FFF2-40B4-BE49-F238E27FC236}">
                  <a16:creationId xmlns:a16="http://schemas.microsoft.com/office/drawing/2014/main" id="{5B779945-8059-F1EB-5BDE-9AAD6388C3A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3" name="Rectangle: Rounded Corners 4">
              <a:extLst>
                <a:ext uri="{FF2B5EF4-FFF2-40B4-BE49-F238E27FC236}">
                  <a16:creationId xmlns:a16="http://schemas.microsoft.com/office/drawing/2014/main" id="{EEC75EEF-5FD2-C22C-F9BA-350CB603AE1B}"/>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small sphere</a:t>
              </a:r>
              <a:endParaRPr lang="en-US" sz="1800" kern="1200" dirty="0">
                <a:latin typeface="Helvetica" pitchFamily="2" charset="0"/>
              </a:endParaRPr>
            </a:p>
          </p:txBody>
        </p:sp>
      </p:grpSp>
      <p:grpSp>
        <p:nvGrpSpPr>
          <p:cNvPr id="34" name="Group 17">
            <a:extLst>
              <a:ext uri="{FF2B5EF4-FFF2-40B4-BE49-F238E27FC236}">
                <a16:creationId xmlns:a16="http://schemas.microsoft.com/office/drawing/2014/main" id="{E29B82E9-B1DE-8D8F-EA1E-BC1062A86FA9}"/>
              </a:ext>
            </a:extLst>
          </p:cNvPr>
          <p:cNvGrpSpPr/>
          <p:nvPr/>
        </p:nvGrpSpPr>
        <p:grpSpPr>
          <a:xfrm>
            <a:off x="6339279" y="4758886"/>
            <a:ext cx="4745609" cy="486720"/>
            <a:chOff x="0" y="573138"/>
            <a:chExt cx="5525729" cy="486720"/>
          </a:xfrm>
          <a:solidFill>
            <a:srgbClr val="002060"/>
          </a:solidFill>
        </p:grpSpPr>
        <p:sp>
          <p:nvSpPr>
            <p:cNvPr id="35" name="Rectangle: Rounded Corners 18">
              <a:extLst>
                <a:ext uri="{FF2B5EF4-FFF2-40B4-BE49-F238E27FC236}">
                  <a16:creationId xmlns:a16="http://schemas.microsoft.com/office/drawing/2014/main" id="{DA0830C6-C95A-C4CE-FB85-F905CC409E79}"/>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6" name="Rectangle: Rounded Corners 4">
              <a:extLst>
                <a:ext uri="{FF2B5EF4-FFF2-40B4-BE49-F238E27FC236}">
                  <a16:creationId xmlns:a16="http://schemas.microsoft.com/office/drawing/2014/main" id="{A317B54A-29CB-F6E9-23C1-1E9E99504129}"/>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medium sphere</a:t>
              </a:r>
              <a:endParaRPr lang="en-US" sz="1800" kern="1200" dirty="0">
                <a:latin typeface="Helvetica" pitchFamily="2" charset="0"/>
              </a:endParaRPr>
            </a:p>
          </p:txBody>
        </p:sp>
      </p:grpSp>
    </p:spTree>
    <p:extLst>
      <p:ext uri="{BB962C8B-B14F-4D97-AF65-F5344CB8AC3E}">
        <p14:creationId xmlns:p14="http://schemas.microsoft.com/office/powerpoint/2010/main" val="213550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linea, Diagramma, ricevuta&#10;&#10;Descrizione generata automaticamente">
            <a:extLst>
              <a:ext uri="{FF2B5EF4-FFF2-40B4-BE49-F238E27FC236}">
                <a16:creationId xmlns:a16="http://schemas.microsoft.com/office/drawing/2014/main" id="{1C941FD2-0874-1676-ED19-8194DB5F42A7}"/>
              </a:ext>
            </a:extLst>
          </p:cNvPr>
          <p:cNvPicPr>
            <a:picLocks noChangeAspect="1"/>
          </p:cNvPicPr>
          <p:nvPr/>
        </p:nvPicPr>
        <p:blipFill>
          <a:blip r:embed="rId2"/>
          <a:stretch>
            <a:fillRect/>
          </a:stretch>
        </p:blipFill>
        <p:spPr>
          <a:xfrm>
            <a:off x="4037224" y="2442739"/>
            <a:ext cx="8168640" cy="4163736"/>
          </a:xfrm>
          <a:prstGeom prst="rect">
            <a:avLst/>
          </a:prstGeom>
        </p:spPr>
      </p:pic>
      <p:sp>
        <p:nvSpPr>
          <p:cNvPr id="4" name="Rettangolo con angoli arrotondati 3">
            <a:extLst>
              <a:ext uri="{FF2B5EF4-FFF2-40B4-BE49-F238E27FC236}">
                <a16:creationId xmlns:a16="http://schemas.microsoft.com/office/drawing/2014/main" id="{6C51A095-22EB-2AD0-B50E-AFA817A84BE8}"/>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B674CDD9-5AF7-16E3-1A2D-FE2F95FD4DC3}"/>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1670688A-202F-51E2-6CCE-7C4BE2B7A471}"/>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7FF7C692-9DB0-96EA-048B-C0246A7A4DD5}"/>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0702E051-C249-C3AD-8807-BDE8164C97C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0344916B-21CF-3958-DBBF-E815F541E035}"/>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pic>
        <p:nvPicPr>
          <p:cNvPr id="41" name="Immagine 40" descr="Immagine che contiene luce&#10;&#10;Descrizione generata automaticamente">
            <a:extLst>
              <a:ext uri="{FF2B5EF4-FFF2-40B4-BE49-F238E27FC236}">
                <a16:creationId xmlns:a16="http://schemas.microsoft.com/office/drawing/2014/main" id="{F34DCD1A-F5DA-475D-63B1-8A4C6BEA45D8}"/>
              </a:ext>
            </a:extLst>
          </p:cNvPr>
          <p:cNvPicPr>
            <a:picLocks noChangeAspect="1"/>
          </p:cNvPicPr>
          <p:nvPr/>
        </p:nvPicPr>
        <p:blipFill>
          <a:blip r:embed="rId3"/>
          <a:stretch>
            <a:fillRect/>
          </a:stretch>
        </p:blipFill>
        <p:spPr>
          <a:xfrm rot="10800000">
            <a:off x="793904" y="2241030"/>
            <a:ext cx="3412782" cy="4352533"/>
          </a:xfrm>
          <a:prstGeom prst="rect">
            <a:avLst/>
          </a:prstGeom>
        </p:spPr>
      </p:pic>
      <mc:AlternateContent xmlns:mc="http://schemas.openxmlformats.org/markup-compatibility/2006" xmlns:a14="http://schemas.microsoft.com/office/drawing/2010/main">
        <mc:Choice Requires="a14">
          <p:sp>
            <p:nvSpPr>
              <p:cNvPr id="46" name="CasellaDiTesto 45">
                <a:extLst>
                  <a:ext uri="{FF2B5EF4-FFF2-40B4-BE49-F238E27FC236}">
                    <a16:creationId xmlns:a16="http://schemas.microsoft.com/office/drawing/2014/main" id="{56CB232F-36D2-19D4-855B-1E04F88B868B}"/>
                  </a:ext>
                </a:extLst>
              </p:cNvPr>
              <p:cNvSpPr txBox="1"/>
              <p:nvPr/>
            </p:nvSpPr>
            <p:spPr>
              <a:xfrm>
                <a:off x="5033095" y="2221402"/>
                <a:ext cx="5135564" cy="369332"/>
              </a:xfrm>
              <a:prstGeom prst="rect">
                <a:avLst/>
              </a:prstGeom>
              <a:noFill/>
            </p:spPr>
            <p:txBody>
              <a:bodyPr wrap="square" rtlCol="0">
                <a:spAutoFit/>
              </a:bodyPr>
              <a:lstStyle/>
              <a:p>
                <a:r>
                  <a:rPr lang="it-IT" dirty="0">
                    <a:latin typeface="Helvetica" pitchFamily="2" charset="0"/>
                  </a:rPr>
                  <a:t>Contact Force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22</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46" name="CasellaDiTesto 45">
                <a:extLst>
                  <a:ext uri="{FF2B5EF4-FFF2-40B4-BE49-F238E27FC236}">
                    <a16:creationId xmlns:a16="http://schemas.microsoft.com/office/drawing/2014/main" id="{56CB232F-36D2-19D4-855B-1E04F88B868B}"/>
                  </a:ext>
                </a:extLst>
              </p:cNvPr>
              <p:cNvSpPr txBox="1">
                <a:spLocks noRot="1" noChangeAspect="1" noMove="1" noResize="1" noEditPoints="1" noAdjustHandles="1" noChangeArrowheads="1" noChangeShapeType="1" noTextEdit="1"/>
              </p:cNvSpPr>
              <p:nvPr/>
            </p:nvSpPr>
            <p:spPr>
              <a:xfrm>
                <a:off x="5033095" y="2221402"/>
                <a:ext cx="5135564" cy="369332"/>
              </a:xfrm>
              <a:prstGeom prst="rect">
                <a:avLst/>
              </a:prstGeom>
              <a:blipFill>
                <a:blip r:embed="rId4"/>
                <a:stretch>
                  <a:fillRect l="-988" t="-6452" b="-22581"/>
                </a:stretch>
              </a:blipFill>
            </p:spPr>
            <p:txBody>
              <a:bodyPr/>
              <a:lstStyle/>
              <a:p>
                <a:r>
                  <a:rPr lang="it-IT">
                    <a:noFill/>
                  </a:rPr>
                  <a:t> </a:t>
                </a:r>
              </a:p>
            </p:txBody>
          </p:sp>
        </mc:Fallback>
      </mc:AlternateContent>
      <p:sp>
        <p:nvSpPr>
          <p:cNvPr id="47" name="CasellaDiTesto 46">
            <a:extLst>
              <a:ext uri="{FF2B5EF4-FFF2-40B4-BE49-F238E27FC236}">
                <a16:creationId xmlns:a16="http://schemas.microsoft.com/office/drawing/2014/main" id="{B9155498-50D8-EEEC-89E9-4F889EA747B9}"/>
              </a:ext>
            </a:extLst>
          </p:cNvPr>
          <p:cNvSpPr txBox="1"/>
          <p:nvPr/>
        </p:nvSpPr>
        <p:spPr>
          <a:xfrm>
            <a:off x="5084301" y="6424286"/>
            <a:ext cx="4431173" cy="338554"/>
          </a:xfrm>
          <a:prstGeom prst="rect">
            <a:avLst/>
          </a:prstGeom>
          <a:noFill/>
        </p:spPr>
        <p:txBody>
          <a:bodyPr wrap="square" rtlCol="0">
            <a:spAutoFit/>
          </a:bodyPr>
          <a:lstStyle/>
          <a:p>
            <a:r>
              <a:rPr lang="it-IT" sz="800" b="1" dirty="0">
                <a:latin typeface="Helvetica" pitchFamily="2" charset="0"/>
              </a:rPr>
              <a:t>Figure 13: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parallel</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large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grpSp>
        <p:nvGrpSpPr>
          <p:cNvPr id="49" name="Group 1">
            <a:extLst>
              <a:ext uri="{FF2B5EF4-FFF2-40B4-BE49-F238E27FC236}">
                <a16:creationId xmlns:a16="http://schemas.microsoft.com/office/drawing/2014/main" id="{F86C0DFF-8A8E-331E-FD03-BB0D351EA7BF}"/>
              </a:ext>
            </a:extLst>
          </p:cNvPr>
          <p:cNvGrpSpPr/>
          <p:nvPr/>
        </p:nvGrpSpPr>
        <p:grpSpPr>
          <a:xfrm>
            <a:off x="5084302" y="1368285"/>
            <a:ext cx="4716771" cy="486720"/>
            <a:chOff x="0" y="573138"/>
            <a:chExt cx="5525729" cy="486720"/>
          </a:xfrm>
          <a:solidFill>
            <a:srgbClr val="002060"/>
          </a:solidFill>
        </p:grpSpPr>
        <p:sp>
          <p:nvSpPr>
            <p:cNvPr id="50" name="Rectangle: Rounded Corners 5">
              <a:extLst>
                <a:ext uri="{FF2B5EF4-FFF2-40B4-BE49-F238E27FC236}">
                  <a16:creationId xmlns:a16="http://schemas.microsoft.com/office/drawing/2014/main" id="{2CE1D01A-8C21-B3D7-3572-79B6926C6B85}"/>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dirty="0"/>
            </a:p>
          </p:txBody>
        </p:sp>
        <p:sp>
          <p:nvSpPr>
            <p:cNvPr id="51" name="Rectangle: Rounded Corners 4">
              <a:extLst>
                <a:ext uri="{FF2B5EF4-FFF2-40B4-BE49-F238E27FC236}">
                  <a16:creationId xmlns:a16="http://schemas.microsoft.com/office/drawing/2014/main" id="{4601DB4A-61AF-77B1-296E-8D1E1B64881E}"/>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large sphere</a:t>
              </a:r>
              <a:endParaRPr lang="en-US" sz="1800" kern="1200" dirty="0">
                <a:latin typeface="Helvetica" pitchFamily="2" charset="0"/>
              </a:endParaRPr>
            </a:p>
          </p:txBody>
        </p:sp>
      </p:grpSp>
      <p:sp>
        <p:nvSpPr>
          <p:cNvPr id="53" name="CasellaDiTesto 8">
            <a:extLst>
              <a:ext uri="{FF2B5EF4-FFF2-40B4-BE49-F238E27FC236}">
                <a16:creationId xmlns:a16="http://schemas.microsoft.com/office/drawing/2014/main" id="{DBC18573-7A90-D312-3E52-856156092BE8}"/>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spTree>
    <p:extLst>
      <p:ext uri="{BB962C8B-B14F-4D97-AF65-F5344CB8AC3E}">
        <p14:creationId xmlns:p14="http://schemas.microsoft.com/office/powerpoint/2010/main" val="217832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linea, schermata, Diagramma, ricevuta&#10;&#10;Descrizione generata automaticamente">
            <a:extLst>
              <a:ext uri="{FF2B5EF4-FFF2-40B4-BE49-F238E27FC236}">
                <a16:creationId xmlns:a16="http://schemas.microsoft.com/office/drawing/2014/main" id="{C74B8736-0972-0939-C2CF-B078302E44E8}"/>
              </a:ext>
            </a:extLst>
          </p:cNvPr>
          <p:cNvPicPr>
            <a:picLocks noChangeAspect="1"/>
          </p:cNvPicPr>
          <p:nvPr/>
        </p:nvPicPr>
        <p:blipFill>
          <a:blip r:embed="rId2"/>
          <a:stretch>
            <a:fillRect/>
          </a:stretch>
        </p:blipFill>
        <p:spPr>
          <a:xfrm>
            <a:off x="4023360" y="2540444"/>
            <a:ext cx="8168640" cy="3942502"/>
          </a:xfrm>
          <a:prstGeom prst="rect">
            <a:avLst/>
          </a:prstGeom>
        </p:spPr>
      </p:pic>
      <p:sp>
        <p:nvSpPr>
          <p:cNvPr id="4" name="Rettangolo con angoli arrotondati 3">
            <a:extLst>
              <a:ext uri="{FF2B5EF4-FFF2-40B4-BE49-F238E27FC236}">
                <a16:creationId xmlns:a16="http://schemas.microsoft.com/office/drawing/2014/main" id="{6C51A095-22EB-2AD0-B50E-AFA817A84BE8}"/>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B674CDD9-5AF7-16E3-1A2D-FE2F95FD4DC3}"/>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1670688A-202F-51E2-6CCE-7C4BE2B7A471}"/>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7FF7C692-9DB0-96EA-048B-C0246A7A4DD5}"/>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0702E051-C249-C3AD-8807-BDE8164C97C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0344916B-21CF-3958-DBBF-E815F541E035}"/>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mc:AlternateContent xmlns:mc="http://schemas.openxmlformats.org/markup-compatibility/2006" xmlns:a14="http://schemas.microsoft.com/office/drawing/2010/main">
        <mc:Choice Requires="a14">
          <p:sp>
            <p:nvSpPr>
              <p:cNvPr id="46" name="CasellaDiTesto 45">
                <a:extLst>
                  <a:ext uri="{FF2B5EF4-FFF2-40B4-BE49-F238E27FC236}">
                    <a16:creationId xmlns:a16="http://schemas.microsoft.com/office/drawing/2014/main" id="{56CB232F-36D2-19D4-855B-1E04F88B868B}"/>
                  </a:ext>
                </a:extLst>
              </p:cNvPr>
              <p:cNvSpPr txBox="1"/>
              <p:nvPr/>
            </p:nvSpPr>
            <p:spPr>
              <a:xfrm>
                <a:off x="5033095" y="2221402"/>
                <a:ext cx="5135564" cy="369332"/>
              </a:xfrm>
              <a:prstGeom prst="rect">
                <a:avLst/>
              </a:prstGeom>
              <a:noFill/>
            </p:spPr>
            <p:txBody>
              <a:bodyPr wrap="square" rtlCol="0">
                <a:spAutoFit/>
              </a:bodyPr>
              <a:lstStyle/>
              <a:p>
                <a:r>
                  <a:rPr lang="it-IT" dirty="0">
                    <a:latin typeface="Helvetica" pitchFamily="2" charset="0"/>
                  </a:rPr>
                  <a:t>Contact Force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9 </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46" name="CasellaDiTesto 45">
                <a:extLst>
                  <a:ext uri="{FF2B5EF4-FFF2-40B4-BE49-F238E27FC236}">
                    <a16:creationId xmlns:a16="http://schemas.microsoft.com/office/drawing/2014/main" id="{56CB232F-36D2-19D4-855B-1E04F88B868B}"/>
                  </a:ext>
                </a:extLst>
              </p:cNvPr>
              <p:cNvSpPr txBox="1">
                <a:spLocks noRot="1" noChangeAspect="1" noMove="1" noResize="1" noEditPoints="1" noAdjustHandles="1" noChangeArrowheads="1" noChangeShapeType="1" noTextEdit="1"/>
              </p:cNvSpPr>
              <p:nvPr/>
            </p:nvSpPr>
            <p:spPr>
              <a:xfrm>
                <a:off x="5033095" y="2221402"/>
                <a:ext cx="5135564" cy="369332"/>
              </a:xfrm>
              <a:prstGeom prst="rect">
                <a:avLst/>
              </a:prstGeom>
              <a:blipFill>
                <a:blip r:embed="rId4"/>
                <a:stretch>
                  <a:fillRect l="-988" t="-6452" b="-22581"/>
                </a:stretch>
              </a:blipFill>
            </p:spPr>
            <p:txBody>
              <a:bodyPr/>
              <a:lstStyle/>
              <a:p>
                <a:r>
                  <a:rPr lang="it-IT">
                    <a:noFill/>
                  </a:rPr>
                  <a:t> </a:t>
                </a:r>
              </a:p>
            </p:txBody>
          </p:sp>
        </mc:Fallback>
      </mc:AlternateContent>
      <p:sp>
        <p:nvSpPr>
          <p:cNvPr id="47" name="CasellaDiTesto 46">
            <a:extLst>
              <a:ext uri="{FF2B5EF4-FFF2-40B4-BE49-F238E27FC236}">
                <a16:creationId xmlns:a16="http://schemas.microsoft.com/office/drawing/2014/main" id="{B9155498-50D8-EEEC-89E9-4F889EA747B9}"/>
              </a:ext>
            </a:extLst>
          </p:cNvPr>
          <p:cNvSpPr txBox="1"/>
          <p:nvPr/>
        </p:nvSpPr>
        <p:spPr>
          <a:xfrm>
            <a:off x="5084302" y="6424286"/>
            <a:ext cx="4574048" cy="338554"/>
          </a:xfrm>
          <a:prstGeom prst="rect">
            <a:avLst/>
          </a:prstGeom>
          <a:noFill/>
        </p:spPr>
        <p:txBody>
          <a:bodyPr wrap="square" rtlCol="0">
            <a:spAutoFit/>
          </a:bodyPr>
          <a:lstStyle/>
          <a:p>
            <a:r>
              <a:rPr lang="it-IT" sz="800" b="1" dirty="0">
                <a:latin typeface="Helvetica" pitchFamily="2" charset="0"/>
              </a:rPr>
              <a:t>Figure 14: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parallel</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medium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sp>
        <p:nvSpPr>
          <p:cNvPr id="53" name="CasellaDiTesto 8">
            <a:extLst>
              <a:ext uri="{FF2B5EF4-FFF2-40B4-BE49-F238E27FC236}">
                <a16:creationId xmlns:a16="http://schemas.microsoft.com/office/drawing/2014/main" id="{DBC18573-7A90-D312-3E52-856156092BE8}"/>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grpSp>
        <p:nvGrpSpPr>
          <p:cNvPr id="2" name="Group 17">
            <a:extLst>
              <a:ext uri="{FF2B5EF4-FFF2-40B4-BE49-F238E27FC236}">
                <a16:creationId xmlns:a16="http://schemas.microsoft.com/office/drawing/2014/main" id="{1DD247CE-A643-EF06-5CCA-7312BE0E36A9}"/>
              </a:ext>
            </a:extLst>
          </p:cNvPr>
          <p:cNvGrpSpPr/>
          <p:nvPr/>
        </p:nvGrpSpPr>
        <p:grpSpPr>
          <a:xfrm>
            <a:off x="5090296" y="1382635"/>
            <a:ext cx="4745609" cy="486720"/>
            <a:chOff x="0" y="573138"/>
            <a:chExt cx="5525729" cy="486720"/>
          </a:xfrm>
          <a:solidFill>
            <a:srgbClr val="002060"/>
          </a:solidFill>
        </p:grpSpPr>
        <p:sp>
          <p:nvSpPr>
            <p:cNvPr id="3" name="Rectangle: Rounded Corners 18">
              <a:extLst>
                <a:ext uri="{FF2B5EF4-FFF2-40B4-BE49-F238E27FC236}">
                  <a16:creationId xmlns:a16="http://schemas.microsoft.com/office/drawing/2014/main" id="{18CE42C8-9979-ADAF-A88D-A61C782ECEC5}"/>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0" name="Rectangle: Rounded Corners 4">
              <a:extLst>
                <a:ext uri="{FF2B5EF4-FFF2-40B4-BE49-F238E27FC236}">
                  <a16:creationId xmlns:a16="http://schemas.microsoft.com/office/drawing/2014/main" id="{3E706C23-45D3-1B16-3157-04617207476A}"/>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medium sphere</a:t>
              </a:r>
              <a:endParaRPr lang="en-US" sz="1800" kern="1200" dirty="0">
                <a:latin typeface="Helvetica" pitchFamily="2" charset="0"/>
              </a:endParaRPr>
            </a:p>
          </p:txBody>
        </p:sp>
      </p:grpSp>
      <p:grpSp>
        <p:nvGrpSpPr>
          <p:cNvPr id="49" name="Group 1">
            <a:extLst>
              <a:ext uri="{FF2B5EF4-FFF2-40B4-BE49-F238E27FC236}">
                <a16:creationId xmlns:a16="http://schemas.microsoft.com/office/drawing/2014/main" id="{F86C0DFF-8A8E-331E-FD03-BB0D351EA7BF}"/>
              </a:ext>
            </a:extLst>
          </p:cNvPr>
          <p:cNvGrpSpPr/>
          <p:nvPr/>
        </p:nvGrpSpPr>
        <p:grpSpPr>
          <a:xfrm>
            <a:off x="12628111" y="1368285"/>
            <a:ext cx="4716771" cy="486720"/>
            <a:chOff x="0" y="573138"/>
            <a:chExt cx="5525729" cy="486720"/>
          </a:xfrm>
          <a:solidFill>
            <a:srgbClr val="002060"/>
          </a:solidFill>
        </p:grpSpPr>
        <p:sp>
          <p:nvSpPr>
            <p:cNvPr id="50" name="Rectangle: Rounded Corners 5">
              <a:extLst>
                <a:ext uri="{FF2B5EF4-FFF2-40B4-BE49-F238E27FC236}">
                  <a16:creationId xmlns:a16="http://schemas.microsoft.com/office/drawing/2014/main" id="{2CE1D01A-8C21-B3D7-3572-79B6926C6B85}"/>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dirty="0"/>
            </a:p>
          </p:txBody>
        </p:sp>
        <p:sp>
          <p:nvSpPr>
            <p:cNvPr id="51" name="Rectangle: Rounded Corners 4">
              <a:extLst>
                <a:ext uri="{FF2B5EF4-FFF2-40B4-BE49-F238E27FC236}">
                  <a16:creationId xmlns:a16="http://schemas.microsoft.com/office/drawing/2014/main" id="{4601DB4A-61AF-77B1-296E-8D1E1B64881E}"/>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large sphere</a:t>
              </a:r>
              <a:endParaRPr lang="en-US" sz="1800" kern="1200" dirty="0">
                <a:latin typeface="Helvetica" pitchFamily="2" charset="0"/>
              </a:endParaRPr>
            </a:p>
          </p:txBody>
        </p:sp>
      </p:grpSp>
      <p:pic>
        <p:nvPicPr>
          <p:cNvPr id="16" name="Picture 15" descr="A grey mechanical arm holding a ball&#10;&#10;Description automatically generated">
            <a:extLst>
              <a:ext uri="{FF2B5EF4-FFF2-40B4-BE49-F238E27FC236}">
                <a16:creationId xmlns:a16="http://schemas.microsoft.com/office/drawing/2014/main" id="{0820C1FA-711F-B45E-158A-DCA5D4C9CFB5}"/>
              </a:ext>
            </a:extLst>
          </p:cNvPr>
          <p:cNvPicPr>
            <a:picLocks noChangeAspect="1"/>
          </p:cNvPicPr>
          <p:nvPr/>
        </p:nvPicPr>
        <p:blipFill>
          <a:blip r:embed="rId5"/>
          <a:srcRect l="13810" t="9203" r="33044" b="6324"/>
          <a:stretch/>
        </p:blipFill>
        <p:spPr>
          <a:xfrm>
            <a:off x="967561" y="2260550"/>
            <a:ext cx="3315569" cy="4072211"/>
          </a:xfrm>
          <a:prstGeom prst="rect">
            <a:avLst/>
          </a:prstGeom>
        </p:spPr>
      </p:pic>
    </p:spTree>
    <p:extLst>
      <p:ext uri="{BB962C8B-B14F-4D97-AF65-F5344CB8AC3E}">
        <p14:creationId xmlns:p14="http://schemas.microsoft.com/office/powerpoint/2010/main" val="1337010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linea, schermata, Diagramma, testo&#10;&#10;Descrizione generata automaticamente">
            <a:extLst>
              <a:ext uri="{FF2B5EF4-FFF2-40B4-BE49-F238E27FC236}">
                <a16:creationId xmlns:a16="http://schemas.microsoft.com/office/drawing/2014/main" id="{55EDD1E8-BC5D-572F-EE3A-99D9F29AF9E6}"/>
              </a:ext>
            </a:extLst>
          </p:cNvPr>
          <p:cNvPicPr>
            <a:picLocks noChangeAspect="1"/>
          </p:cNvPicPr>
          <p:nvPr/>
        </p:nvPicPr>
        <p:blipFill>
          <a:blip r:embed="rId2"/>
          <a:stretch>
            <a:fillRect/>
          </a:stretch>
        </p:blipFill>
        <p:spPr>
          <a:xfrm>
            <a:off x="4023360" y="2541328"/>
            <a:ext cx="8168640" cy="3942503"/>
          </a:xfrm>
          <a:prstGeom prst="rect">
            <a:avLst/>
          </a:prstGeom>
        </p:spPr>
      </p:pic>
      <p:sp>
        <p:nvSpPr>
          <p:cNvPr id="4" name="Rettangolo con angoli arrotondati 3">
            <a:extLst>
              <a:ext uri="{FF2B5EF4-FFF2-40B4-BE49-F238E27FC236}">
                <a16:creationId xmlns:a16="http://schemas.microsoft.com/office/drawing/2014/main" id="{6C51A095-22EB-2AD0-B50E-AFA817A84BE8}"/>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B674CDD9-5AF7-16E3-1A2D-FE2F95FD4DC3}"/>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1670688A-202F-51E2-6CCE-7C4BE2B7A471}"/>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7FF7C692-9DB0-96EA-048B-C0246A7A4DD5}"/>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0702E051-C249-C3AD-8807-BDE8164C97C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0344916B-21CF-3958-DBBF-E815F541E035}"/>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mc:AlternateContent xmlns:mc="http://schemas.openxmlformats.org/markup-compatibility/2006" xmlns:a14="http://schemas.microsoft.com/office/drawing/2010/main">
        <mc:Choice Requires="a14">
          <p:sp>
            <p:nvSpPr>
              <p:cNvPr id="46" name="CasellaDiTesto 45">
                <a:extLst>
                  <a:ext uri="{FF2B5EF4-FFF2-40B4-BE49-F238E27FC236}">
                    <a16:creationId xmlns:a16="http://schemas.microsoft.com/office/drawing/2014/main" id="{56CB232F-36D2-19D4-855B-1E04F88B868B}"/>
                  </a:ext>
                </a:extLst>
              </p:cNvPr>
              <p:cNvSpPr txBox="1"/>
              <p:nvPr/>
            </p:nvSpPr>
            <p:spPr>
              <a:xfrm>
                <a:off x="5033095" y="2221402"/>
                <a:ext cx="5135564" cy="369332"/>
              </a:xfrm>
              <a:prstGeom prst="rect">
                <a:avLst/>
              </a:prstGeom>
              <a:noFill/>
            </p:spPr>
            <p:txBody>
              <a:bodyPr wrap="square" rtlCol="0">
                <a:spAutoFit/>
              </a:bodyPr>
              <a:lstStyle/>
              <a:p>
                <a:r>
                  <a:rPr lang="it-IT" dirty="0">
                    <a:latin typeface="Helvetica" pitchFamily="2" charset="0"/>
                  </a:rPr>
                  <a:t>Contact Force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6 </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46" name="CasellaDiTesto 45">
                <a:extLst>
                  <a:ext uri="{FF2B5EF4-FFF2-40B4-BE49-F238E27FC236}">
                    <a16:creationId xmlns:a16="http://schemas.microsoft.com/office/drawing/2014/main" id="{56CB232F-36D2-19D4-855B-1E04F88B868B}"/>
                  </a:ext>
                </a:extLst>
              </p:cNvPr>
              <p:cNvSpPr txBox="1">
                <a:spLocks noRot="1" noChangeAspect="1" noMove="1" noResize="1" noEditPoints="1" noAdjustHandles="1" noChangeArrowheads="1" noChangeShapeType="1" noTextEdit="1"/>
              </p:cNvSpPr>
              <p:nvPr/>
            </p:nvSpPr>
            <p:spPr>
              <a:xfrm>
                <a:off x="5033095" y="2221402"/>
                <a:ext cx="5135564" cy="369332"/>
              </a:xfrm>
              <a:prstGeom prst="rect">
                <a:avLst/>
              </a:prstGeom>
              <a:blipFill>
                <a:blip r:embed="rId3"/>
                <a:stretch>
                  <a:fillRect l="-988" t="-6452" b="-22581"/>
                </a:stretch>
              </a:blipFill>
            </p:spPr>
            <p:txBody>
              <a:bodyPr/>
              <a:lstStyle/>
              <a:p>
                <a:r>
                  <a:rPr lang="it-IT">
                    <a:noFill/>
                  </a:rPr>
                  <a:t> </a:t>
                </a:r>
              </a:p>
            </p:txBody>
          </p:sp>
        </mc:Fallback>
      </mc:AlternateContent>
      <p:sp>
        <p:nvSpPr>
          <p:cNvPr id="47" name="CasellaDiTesto 46">
            <a:extLst>
              <a:ext uri="{FF2B5EF4-FFF2-40B4-BE49-F238E27FC236}">
                <a16:creationId xmlns:a16="http://schemas.microsoft.com/office/drawing/2014/main" id="{B9155498-50D8-EEEC-89E9-4F889EA747B9}"/>
              </a:ext>
            </a:extLst>
          </p:cNvPr>
          <p:cNvSpPr txBox="1"/>
          <p:nvPr/>
        </p:nvSpPr>
        <p:spPr>
          <a:xfrm>
            <a:off x="5084301" y="6424286"/>
            <a:ext cx="4737053" cy="338554"/>
          </a:xfrm>
          <a:prstGeom prst="rect">
            <a:avLst/>
          </a:prstGeom>
          <a:noFill/>
        </p:spPr>
        <p:txBody>
          <a:bodyPr wrap="square" rtlCol="0">
            <a:spAutoFit/>
          </a:bodyPr>
          <a:lstStyle/>
          <a:p>
            <a:r>
              <a:rPr lang="it-IT" sz="800" b="1" dirty="0">
                <a:latin typeface="Helvetica" pitchFamily="2" charset="0"/>
              </a:rPr>
              <a:t>Figure 15: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parallel</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small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sp>
        <p:nvSpPr>
          <p:cNvPr id="53" name="CasellaDiTesto 8">
            <a:extLst>
              <a:ext uri="{FF2B5EF4-FFF2-40B4-BE49-F238E27FC236}">
                <a16:creationId xmlns:a16="http://schemas.microsoft.com/office/drawing/2014/main" id="{DBC18573-7A90-D312-3E52-856156092BE8}"/>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grpSp>
        <p:nvGrpSpPr>
          <p:cNvPr id="2" name="Group 17">
            <a:extLst>
              <a:ext uri="{FF2B5EF4-FFF2-40B4-BE49-F238E27FC236}">
                <a16:creationId xmlns:a16="http://schemas.microsoft.com/office/drawing/2014/main" id="{75796379-63FC-CA3B-3DD0-5E71593EB1F9}"/>
              </a:ext>
            </a:extLst>
          </p:cNvPr>
          <p:cNvGrpSpPr/>
          <p:nvPr/>
        </p:nvGrpSpPr>
        <p:grpSpPr>
          <a:xfrm>
            <a:off x="5104585" y="1368285"/>
            <a:ext cx="4716770" cy="486720"/>
            <a:chOff x="0" y="573138"/>
            <a:chExt cx="5525729" cy="486720"/>
          </a:xfrm>
          <a:solidFill>
            <a:srgbClr val="002060"/>
          </a:solidFill>
        </p:grpSpPr>
        <p:sp>
          <p:nvSpPr>
            <p:cNvPr id="3" name="Rectangle: Rounded Corners 18">
              <a:extLst>
                <a:ext uri="{FF2B5EF4-FFF2-40B4-BE49-F238E27FC236}">
                  <a16:creationId xmlns:a16="http://schemas.microsoft.com/office/drawing/2014/main" id="{7B8A6ACA-EF0F-187A-5D9C-837B5BFB521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0" name="Rectangle: Rounded Corners 4">
              <a:extLst>
                <a:ext uri="{FF2B5EF4-FFF2-40B4-BE49-F238E27FC236}">
                  <a16:creationId xmlns:a16="http://schemas.microsoft.com/office/drawing/2014/main" id="{52EEB6C4-278F-D937-6748-7838BAD125EF}"/>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small sphere</a:t>
              </a:r>
              <a:endParaRPr lang="en-US" sz="1800" kern="1200" dirty="0">
                <a:latin typeface="Helvetica" pitchFamily="2" charset="0"/>
              </a:endParaRPr>
            </a:p>
          </p:txBody>
        </p:sp>
      </p:grpSp>
      <p:grpSp>
        <p:nvGrpSpPr>
          <p:cNvPr id="11" name="Group 17">
            <a:extLst>
              <a:ext uri="{FF2B5EF4-FFF2-40B4-BE49-F238E27FC236}">
                <a16:creationId xmlns:a16="http://schemas.microsoft.com/office/drawing/2014/main" id="{17601594-5858-F17C-43EB-D8981AC15C39}"/>
              </a:ext>
            </a:extLst>
          </p:cNvPr>
          <p:cNvGrpSpPr/>
          <p:nvPr/>
        </p:nvGrpSpPr>
        <p:grpSpPr>
          <a:xfrm>
            <a:off x="12634105" y="1382635"/>
            <a:ext cx="4745609" cy="486720"/>
            <a:chOff x="0" y="573138"/>
            <a:chExt cx="5525729" cy="486720"/>
          </a:xfrm>
          <a:solidFill>
            <a:srgbClr val="002060"/>
          </a:solidFill>
        </p:grpSpPr>
        <p:sp>
          <p:nvSpPr>
            <p:cNvPr id="12" name="Rectangle: Rounded Corners 18">
              <a:extLst>
                <a:ext uri="{FF2B5EF4-FFF2-40B4-BE49-F238E27FC236}">
                  <a16:creationId xmlns:a16="http://schemas.microsoft.com/office/drawing/2014/main" id="{92497E36-CEB9-AF6A-BF39-BF0EA42A723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3" name="Rectangle: Rounded Corners 4">
              <a:extLst>
                <a:ext uri="{FF2B5EF4-FFF2-40B4-BE49-F238E27FC236}">
                  <a16:creationId xmlns:a16="http://schemas.microsoft.com/office/drawing/2014/main" id="{47B492FE-F599-7276-7B42-DC49B78778D7}"/>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medium sphere</a:t>
              </a:r>
              <a:endParaRPr lang="en-US" sz="1800" kern="1200" dirty="0">
                <a:latin typeface="Helvetica" pitchFamily="2" charset="0"/>
              </a:endParaRPr>
            </a:p>
          </p:txBody>
        </p:sp>
      </p:grpSp>
      <p:pic>
        <p:nvPicPr>
          <p:cNvPr id="17" name="Immagine 16">
            <a:extLst>
              <a:ext uri="{FF2B5EF4-FFF2-40B4-BE49-F238E27FC236}">
                <a16:creationId xmlns:a16="http://schemas.microsoft.com/office/drawing/2014/main" id="{C7790CC5-8748-4B25-346F-57C3325724C2}"/>
              </a:ext>
            </a:extLst>
          </p:cNvPr>
          <p:cNvPicPr>
            <a:picLocks noChangeAspect="1"/>
          </p:cNvPicPr>
          <p:nvPr/>
        </p:nvPicPr>
        <p:blipFill>
          <a:blip r:embed="rId4"/>
          <a:stretch>
            <a:fillRect/>
          </a:stretch>
        </p:blipFill>
        <p:spPr>
          <a:xfrm>
            <a:off x="728425" y="2154019"/>
            <a:ext cx="3382155" cy="4329812"/>
          </a:xfrm>
          <a:prstGeom prst="rect">
            <a:avLst/>
          </a:prstGeom>
        </p:spPr>
      </p:pic>
    </p:spTree>
    <p:extLst>
      <p:ext uri="{BB962C8B-B14F-4D97-AF65-F5344CB8AC3E}">
        <p14:creationId xmlns:p14="http://schemas.microsoft.com/office/powerpoint/2010/main" val="366978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descr="Immagine che contiene linea, Diagramma, testo, ricevuta&#10;&#10;Descrizione generata automaticamente">
            <a:extLst>
              <a:ext uri="{FF2B5EF4-FFF2-40B4-BE49-F238E27FC236}">
                <a16:creationId xmlns:a16="http://schemas.microsoft.com/office/drawing/2014/main" id="{B4A30582-3BF6-C192-3DDA-169B2BA4C579}"/>
              </a:ext>
            </a:extLst>
          </p:cNvPr>
          <p:cNvPicPr>
            <a:picLocks noChangeAspect="1"/>
          </p:cNvPicPr>
          <p:nvPr/>
        </p:nvPicPr>
        <p:blipFill>
          <a:blip r:embed="rId2"/>
          <a:stretch>
            <a:fillRect/>
          </a:stretch>
        </p:blipFill>
        <p:spPr>
          <a:xfrm>
            <a:off x="4020488" y="2605465"/>
            <a:ext cx="8171512" cy="4165200"/>
          </a:xfrm>
          <a:prstGeom prst="rect">
            <a:avLst/>
          </a:prstGeom>
        </p:spPr>
      </p:pic>
      <p:sp>
        <p:nvSpPr>
          <p:cNvPr id="4" name="Rettangolo con angoli arrotondati 3">
            <a:extLst>
              <a:ext uri="{FF2B5EF4-FFF2-40B4-BE49-F238E27FC236}">
                <a16:creationId xmlns:a16="http://schemas.microsoft.com/office/drawing/2014/main" id="{13E15C86-5B37-092F-B86D-5D89994F67E1}"/>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A908E144-8C8C-418B-42C3-CE5883CD1F1D}"/>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47E18D53-5ABF-BDE6-3B5A-86993173BF2A}"/>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8210CFF9-062E-F3FE-5A94-94A432BF5717}"/>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CC4475C1-3214-9DED-8FB4-2E9AA25C06BA}"/>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D52F6AEB-3F63-D350-AEFE-F2738BD9D9A0}"/>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3764A1E3-F4A6-7EEB-423D-4B04EA1D7BEF}"/>
                  </a:ext>
                </a:extLst>
              </p:cNvPr>
              <p:cNvSpPr txBox="1"/>
              <p:nvPr/>
            </p:nvSpPr>
            <p:spPr>
              <a:xfrm>
                <a:off x="5033095" y="2053193"/>
                <a:ext cx="5135564" cy="646331"/>
              </a:xfrm>
              <a:prstGeom prst="rect">
                <a:avLst/>
              </a:prstGeom>
              <a:noFill/>
            </p:spPr>
            <p:txBody>
              <a:bodyPr wrap="square" rtlCol="0">
                <a:spAutoFit/>
              </a:bodyPr>
              <a:lstStyle/>
              <a:p>
                <a:r>
                  <a:rPr lang="it-IT" dirty="0">
                    <a:latin typeface="Helvetica" pitchFamily="2" charset="0"/>
                  </a:rPr>
                  <a:t>Contact Force of the upper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5.5 </m:t>
                    </m:r>
                    <m:r>
                      <a:rPr lang="it-IT" b="0" i="1" smtClean="0">
                        <a:latin typeface="Cambria Math" panose="02040503050406030204" pitchFamily="18" charset="0"/>
                        <a:ea typeface="Cambria Math" panose="02040503050406030204" pitchFamily="18" charset="0"/>
                      </a:rPr>
                      <m:t>𝑁</m:t>
                    </m:r>
                  </m:oMath>
                </a14:m>
                <a:endParaRPr lang="it-IT" b="0" dirty="0">
                  <a:latin typeface="Helvetica" pitchFamily="2" charset="0"/>
                  <a:ea typeface="Cambria Math" panose="02040503050406030204" pitchFamily="18" charset="0"/>
                </a:endParaRPr>
              </a:p>
              <a:p>
                <a:r>
                  <a:rPr lang="it-IT" dirty="0">
                    <a:latin typeface="Helvetica" pitchFamily="2" charset="0"/>
                  </a:rPr>
                  <a:t>Contact Force of the </a:t>
                </a:r>
                <a:r>
                  <a:rPr lang="it-IT" dirty="0" err="1">
                    <a:latin typeface="Helvetica" pitchFamily="2" charset="0"/>
                  </a:rPr>
                  <a:t>lower</a:t>
                </a:r>
                <a:r>
                  <a:rPr lang="it-IT" dirty="0">
                    <a:latin typeface="Helvetica" pitchFamily="2" charset="0"/>
                  </a:rPr>
                  <a:t>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3.5 </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12" name="CasellaDiTesto 11">
                <a:extLst>
                  <a:ext uri="{FF2B5EF4-FFF2-40B4-BE49-F238E27FC236}">
                    <a16:creationId xmlns:a16="http://schemas.microsoft.com/office/drawing/2014/main" id="{3764A1E3-F4A6-7EEB-423D-4B04EA1D7BEF}"/>
                  </a:ext>
                </a:extLst>
              </p:cNvPr>
              <p:cNvSpPr txBox="1">
                <a:spLocks noRot="1" noChangeAspect="1" noMove="1" noResize="1" noEditPoints="1" noAdjustHandles="1" noChangeArrowheads="1" noChangeShapeType="1" noTextEdit="1"/>
              </p:cNvSpPr>
              <p:nvPr/>
            </p:nvSpPr>
            <p:spPr>
              <a:xfrm>
                <a:off x="5033095" y="2053193"/>
                <a:ext cx="5135564" cy="646331"/>
              </a:xfrm>
              <a:prstGeom prst="rect">
                <a:avLst/>
              </a:prstGeom>
              <a:blipFill>
                <a:blip r:embed="rId3"/>
                <a:stretch>
                  <a:fillRect l="-988" t="-3846" b="-13462"/>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B22D3C48-7E36-8C03-8E7A-4D818CB29C10}"/>
              </a:ext>
            </a:extLst>
          </p:cNvPr>
          <p:cNvSpPr txBox="1"/>
          <p:nvPr/>
        </p:nvSpPr>
        <p:spPr>
          <a:xfrm>
            <a:off x="5084303" y="6519446"/>
            <a:ext cx="4488322" cy="338554"/>
          </a:xfrm>
          <a:prstGeom prst="rect">
            <a:avLst/>
          </a:prstGeom>
          <a:noFill/>
        </p:spPr>
        <p:txBody>
          <a:bodyPr wrap="square" rtlCol="0">
            <a:spAutoFit/>
          </a:bodyPr>
          <a:lstStyle/>
          <a:p>
            <a:r>
              <a:rPr lang="it-IT" sz="800" b="1" dirty="0">
                <a:latin typeface="Helvetica" pitchFamily="2" charset="0"/>
              </a:rPr>
              <a:t>Figure 16: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adaptive</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large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sp>
        <p:nvSpPr>
          <p:cNvPr id="17" name="CasellaDiTesto 8">
            <a:extLst>
              <a:ext uri="{FF2B5EF4-FFF2-40B4-BE49-F238E27FC236}">
                <a16:creationId xmlns:a16="http://schemas.microsoft.com/office/drawing/2014/main" id="{815151D3-A750-F27B-F3C9-751AC040F58C}"/>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pic>
        <p:nvPicPr>
          <p:cNvPr id="19" name="Immagine 40">
            <a:extLst>
              <a:ext uri="{FF2B5EF4-FFF2-40B4-BE49-F238E27FC236}">
                <a16:creationId xmlns:a16="http://schemas.microsoft.com/office/drawing/2014/main" id="{537E52AD-5BAF-9479-9F9E-4D89A6D985A7}"/>
              </a:ext>
            </a:extLst>
          </p:cNvPr>
          <p:cNvPicPr>
            <a:picLocks noChangeAspect="1"/>
          </p:cNvPicPr>
          <p:nvPr/>
        </p:nvPicPr>
        <p:blipFill>
          <a:blip r:embed="rId4"/>
          <a:stretch>
            <a:fillRect/>
          </a:stretch>
        </p:blipFill>
        <p:spPr>
          <a:xfrm rot="10800000">
            <a:off x="712384" y="2027697"/>
            <a:ext cx="3494302" cy="4553565"/>
          </a:xfrm>
          <a:prstGeom prst="rect">
            <a:avLst/>
          </a:prstGeom>
        </p:spPr>
      </p:pic>
      <p:grpSp>
        <p:nvGrpSpPr>
          <p:cNvPr id="20" name="Group 1">
            <a:extLst>
              <a:ext uri="{FF2B5EF4-FFF2-40B4-BE49-F238E27FC236}">
                <a16:creationId xmlns:a16="http://schemas.microsoft.com/office/drawing/2014/main" id="{20161000-819B-8800-226D-F9E541C70205}"/>
              </a:ext>
            </a:extLst>
          </p:cNvPr>
          <p:cNvGrpSpPr/>
          <p:nvPr/>
        </p:nvGrpSpPr>
        <p:grpSpPr>
          <a:xfrm>
            <a:off x="5064021" y="1355757"/>
            <a:ext cx="4716771" cy="486720"/>
            <a:chOff x="0" y="573138"/>
            <a:chExt cx="5525729" cy="486720"/>
          </a:xfrm>
          <a:solidFill>
            <a:srgbClr val="002060"/>
          </a:solidFill>
        </p:grpSpPr>
        <p:sp>
          <p:nvSpPr>
            <p:cNvPr id="21" name="Rectangle: Rounded Corners 5">
              <a:extLst>
                <a:ext uri="{FF2B5EF4-FFF2-40B4-BE49-F238E27FC236}">
                  <a16:creationId xmlns:a16="http://schemas.microsoft.com/office/drawing/2014/main" id="{2E763D1B-8550-5C48-A694-539220BFBD9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2" name="Rectangle: Rounded Corners 4">
              <a:extLst>
                <a:ext uri="{FF2B5EF4-FFF2-40B4-BE49-F238E27FC236}">
                  <a16:creationId xmlns:a16="http://schemas.microsoft.com/office/drawing/2014/main" id="{1E1A9EF9-AB01-248D-BF9C-767C34120948}"/>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large sphere</a:t>
              </a:r>
              <a:endParaRPr lang="en-US" sz="1800" kern="1200" dirty="0">
                <a:latin typeface="Helvetica" pitchFamily="2" charset="0"/>
              </a:endParaRPr>
            </a:p>
          </p:txBody>
        </p:sp>
      </p:grpSp>
      <p:grpSp>
        <p:nvGrpSpPr>
          <p:cNvPr id="2" name="Group 17">
            <a:extLst>
              <a:ext uri="{FF2B5EF4-FFF2-40B4-BE49-F238E27FC236}">
                <a16:creationId xmlns:a16="http://schemas.microsoft.com/office/drawing/2014/main" id="{07F74DA7-0B64-E01F-6074-C5BC28D99D99}"/>
              </a:ext>
            </a:extLst>
          </p:cNvPr>
          <p:cNvGrpSpPr/>
          <p:nvPr/>
        </p:nvGrpSpPr>
        <p:grpSpPr>
          <a:xfrm>
            <a:off x="12762693" y="1368285"/>
            <a:ext cx="4716770" cy="486720"/>
            <a:chOff x="0" y="573138"/>
            <a:chExt cx="5525729" cy="486720"/>
          </a:xfrm>
          <a:solidFill>
            <a:srgbClr val="002060"/>
          </a:solidFill>
        </p:grpSpPr>
        <p:sp>
          <p:nvSpPr>
            <p:cNvPr id="3" name="Rectangle: Rounded Corners 18">
              <a:extLst>
                <a:ext uri="{FF2B5EF4-FFF2-40B4-BE49-F238E27FC236}">
                  <a16:creationId xmlns:a16="http://schemas.microsoft.com/office/drawing/2014/main" id="{80984343-B0CE-46D5-C8CB-F3D122327330}"/>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0" name="Rectangle: Rounded Corners 4">
              <a:extLst>
                <a:ext uri="{FF2B5EF4-FFF2-40B4-BE49-F238E27FC236}">
                  <a16:creationId xmlns:a16="http://schemas.microsoft.com/office/drawing/2014/main" id="{E2970887-1516-8CAC-01DD-4BA12C7E4BA7}"/>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small sphere</a:t>
              </a:r>
              <a:endParaRPr lang="en-US" sz="1800" kern="1200" dirty="0">
                <a:latin typeface="Helvetica" pitchFamily="2" charset="0"/>
              </a:endParaRPr>
            </a:p>
          </p:txBody>
        </p:sp>
      </p:grpSp>
    </p:spTree>
    <p:extLst>
      <p:ext uri="{BB962C8B-B14F-4D97-AF65-F5344CB8AC3E}">
        <p14:creationId xmlns:p14="http://schemas.microsoft.com/office/powerpoint/2010/main" val="14855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descr="Immagine che contiene linea, Diagramma, schermata&#10;&#10;Descrizione generata automaticamente">
            <a:extLst>
              <a:ext uri="{FF2B5EF4-FFF2-40B4-BE49-F238E27FC236}">
                <a16:creationId xmlns:a16="http://schemas.microsoft.com/office/drawing/2014/main" id="{D1FE28A3-24D1-834E-989F-BE505EE3AD6E}"/>
              </a:ext>
            </a:extLst>
          </p:cNvPr>
          <p:cNvPicPr>
            <a:picLocks noChangeAspect="1"/>
          </p:cNvPicPr>
          <p:nvPr/>
        </p:nvPicPr>
        <p:blipFill>
          <a:blip r:embed="rId2"/>
          <a:stretch>
            <a:fillRect/>
          </a:stretch>
        </p:blipFill>
        <p:spPr>
          <a:xfrm>
            <a:off x="4038670" y="2614844"/>
            <a:ext cx="8153330" cy="3935114"/>
          </a:xfrm>
          <a:prstGeom prst="rect">
            <a:avLst/>
          </a:prstGeom>
        </p:spPr>
      </p:pic>
      <p:sp>
        <p:nvSpPr>
          <p:cNvPr id="4" name="Rettangolo con angoli arrotondati 3">
            <a:extLst>
              <a:ext uri="{FF2B5EF4-FFF2-40B4-BE49-F238E27FC236}">
                <a16:creationId xmlns:a16="http://schemas.microsoft.com/office/drawing/2014/main" id="{13E15C86-5B37-092F-B86D-5D89994F67E1}"/>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A908E144-8C8C-418B-42C3-CE5883CD1F1D}"/>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47E18D53-5ABF-BDE6-3B5A-86993173BF2A}"/>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8210CFF9-062E-F3FE-5A94-94A432BF5717}"/>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CC4475C1-3214-9DED-8FB4-2E9AA25C06BA}"/>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D52F6AEB-3F63-D350-AEFE-F2738BD9D9A0}"/>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3764A1E3-F4A6-7EEB-423D-4B04EA1D7BEF}"/>
                  </a:ext>
                </a:extLst>
              </p:cNvPr>
              <p:cNvSpPr txBox="1"/>
              <p:nvPr/>
            </p:nvSpPr>
            <p:spPr>
              <a:xfrm>
                <a:off x="5033095" y="2053193"/>
                <a:ext cx="5135564" cy="646331"/>
              </a:xfrm>
              <a:prstGeom prst="rect">
                <a:avLst/>
              </a:prstGeom>
              <a:noFill/>
            </p:spPr>
            <p:txBody>
              <a:bodyPr wrap="square" rtlCol="0">
                <a:spAutoFit/>
              </a:bodyPr>
              <a:lstStyle/>
              <a:p>
                <a:r>
                  <a:rPr lang="it-IT" dirty="0">
                    <a:latin typeface="Helvetica" pitchFamily="2" charset="0"/>
                  </a:rPr>
                  <a:t>Contact Force of the upper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4 </m:t>
                    </m:r>
                    <m:r>
                      <a:rPr lang="it-IT" b="0" i="1" smtClean="0">
                        <a:latin typeface="Cambria Math" panose="02040503050406030204" pitchFamily="18" charset="0"/>
                        <a:ea typeface="Cambria Math" panose="02040503050406030204" pitchFamily="18" charset="0"/>
                      </a:rPr>
                      <m:t>𝑁</m:t>
                    </m:r>
                  </m:oMath>
                </a14:m>
                <a:endParaRPr lang="it-IT" b="0" dirty="0">
                  <a:latin typeface="Helvetica" pitchFamily="2" charset="0"/>
                  <a:ea typeface="Cambria Math" panose="02040503050406030204" pitchFamily="18" charset="0"/>
                </a:endParaRPr>
              </a:p>
              <a:p>
                <a:r>
                  <a:rPr lang="it-IT" dirty="0">
                    <a:latin typeface="Helvetica" pitchFamily="2" charset="0"/>
                  </a:rPr>
                  <a:t>Contact Force of the </a:t>
                </a:r>
                <a:r>
                  <a:rPr lang="it-IT" dirty="0" err="1">
                    <a:latin typeface="Helvetica" pitchFamily="2" charset="0"/>
                  </a:rPr>
                  <a:t>lower</a:t>
                </a:r>
                <a:r>
                  <a:rPr lang="it-IT" dirty="0">
                    <a:latin typeface="Helvetica" pitchFamily="2" charset="0"/>
                  </a:rPr>
                  <a:t>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2.2 </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12" name="CasellaDiTesto 11">
                <a:extLst>
                  <a:ext uri="{FF2B5EF4-FFF2-40B4-BE49-F238E27FC236}">
                    <a16:creationId xmlns:a16="http://schemas.microsoft.com/office/drawing/2014/main" id="{3764A1E3-F4A6-7EEB-423D-4B04EA1D7BEF}"/>
                  </a:ext>
                </a:extLst>
              </p:cNvPr>
              <p:cNvSpPr txBox="1">
                <a:spLocks noRot="1" noChangeAspect="1" noMove="1" noResize="1" noEditPoints="1" noAdjustHandles="1" noChangeArrowheads="1" noChangeShapeType="1" noTextEdit="1"/>
              </p:cNvSpPr>
              <p:nvPr/>
            </p:nvSpPr>
            <p:spPr>
              <a:xfrm>
                <a:off x="5033095" y="2053193"/>
                <a:ext cx="5135564" cy="646331"/>
              </a:xfrm>
              <a:prstGeom prst="rect">
                <a:avLst/>
              </a:prstGeom>
              <a:blipFill>
                <a:blip r:embed="rId3"/>
                <a:stretch>
                  <a:fillRect l="-988" t="-3846" b="-13462"/>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B22D3C48-7E36-8C03-8E7A-4D818CB29C10}"/>
              </a:ext>
            </a:extLst>
          </p:cNvPr>
          <p:cNvSpPr txBox="1"/>
          <p:nvPr/>
        </p:nvSpPr>
        <p:spPr>
          <a:xfrm>
            <a:off x="5084303" y="6519446"/>
            <a:ext cx="4676208" cy="338554"/>
          </a:xfrm>
          <a:prstGeom prst="rect">
            <a:avLst/>
          </a:prstGeom>
          <a:noFill/>
        </p:spPr>
        <p:txBody>
          <a:bodyPr wrap="square" rtlCol="0">
            <a:spAutoFit/>
          </a:bodyPr>
          <a:lstStyle/>
          <a:p>
            <a:r>
              <a:rPr lang="it-IT" sz="800" b="1" dirty="0">
                <a:latin typeface="Helvetica" pitchFamily="2" charset="0"/>
              </a:rPr>
              <a:t>Figure 17: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adaptive</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medium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sp>
        <p:nvSpPr>
          <p:cNvPr id="17" name="CasellaDiTesto 8">
            <a:extLst>
              <a:ext uri="{FF2B5EF4-FFF2-40B4-BE49-F238E27FC236}">
                <a16:creationId xmlns:a16="http://schemas.microsoft.com/office/drawing/2014/main" id="{815151D3-A750-F27B-F3C9-751AC040F58C}"/>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grpSp>
        <p:nvGrpSpPr>
          <p:cNvPr id="11" name="Group 17">
            <a:extLst>
              <a:ext uri="{FF2B5EF4-FFF2-40B4-BE49-F238E27FC236}">
                <a16:creationId xmlns:a16="http://schemas.microsoft.com/office/drawing/2014/main" id="{FD2C73BA-9899-0D86-A312-BBD72C132014}"/>
              </a:ext>
            </a:extLst>
          </p:cNvPr>
          <p:cNvGrpSpPr/>
          <p:nvPr/>
        </p:nvGrpSpPr>
        <p:grpSpPr>
          <a:xfrm>
            <a:off x="5081968" y="1372735"/>
            <a:ext cx="4745609" cy="486720"/>
            <a:chOff x="0" y="573138"/>
            <a:chExt cx="5525729" cy="486720"/>
          </a:xfrm>
          <a:solidFill>
            <a:srgbClr val="002060"/>
          </a:solidFill>
        </p:grpSpPr>
        <p:sp>
          <p:nvSpPr>
            <p:cNvPr id="14" name="Rectangle: Rounded Corners 18">
              <a:extLst>
                <a:ext uri="{FF2B5EF4-FFF2-40B4-BE49-F238E27FC236}">
                  <a16:creationId xmlns:a16="http://schemas.microsoft.com/office/drawing/2014/main" id="{59597804-AF91-FB7D-2165-3CC28E93AF6E}"/>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5" name="Rectangle: Rounded Corners 4">
              <a:extLst>
                <a:ext uri="{FF2B5EF4-FFF2-40B4-BE49-F238E27FC236}">
                  <a16:creationId xmlns:a16="http://schemas.microsoft.com/office/drawing/2014/main" id="{B90B19BC-ABCB-0B60-0EE6-9CA685181062}"/>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medium sphere</a:t>
              </a:r>
              <a:endParaRPr lang="en-US" sz="1800" kern="1200" dirty="0">
                <a:latin typeface="Helvetica" pitchFamily="2" charset="0"/>
              </a:endParaRPr>
            </a:p>
          </p:txBody>
        </p:sp>
      </p:grpSp>
      <p:grpSp>
        <p:nvGrpSpPr>
          <p:cNvPr id="20" name="Group 1">
            <a:extLst>
              <a:ext uri="{FF2B5EF4-FFF2-40B4-BE49-F238E27FC236}">
                <a16:creationId xmlns:a16="http://schemas.microsoft.com/office/drawing/2014/main" id="{20161000-819B-8800-226D-F9E541C70205}"/>
              </a:ext>
            </a:extLst>
          </p:cNvPr>
          <p:cNvGrpSpPr/>
          <p:nvPr/>
        </p:nvGrpSpPr>
        <p:grpSpPr>
          <a:xfrm>
            <a:off x="12722129" y="1355757"/>
            <a:ext cx="4716771" cy="486720"/>
            <a:chOff x="0" y="573138"/>
            <a:chExt cx="5525729" cy="486720"/>
          </a:xfrm>
          <a:solidFill>
            <a:srgbClr val="002060"/>
          </a:solidFill>
        </p:grpSpPr>
        <p:sp>
          <p:nvSpPr>
            <p:cNvPr id="21" name="Rectangle: Rounded Corners 5">
              <a:extLst>
                <a:ext uri="{FF2B5EF4-FFF2-40B4-BE49-F238E27FC236}">
                  <a16:creationId xmlns:a16="http://schemas.microsoft.com/office/drawing/2014/main" id="{2E763D1B-8550-5C48-A694-539220BFBD9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2" name="Rectangle: Rounded Corners 4">
              <a:extLst>
                <a:ext uri="{FF2B5EF4-FFF2-40B4-BE49-F238E27FC236}">
                  <a16:creationId xmlns:a16="http://schemas.microsoft.com/office/drawing/2014/main" id="{1E1A9EF9-AB01-248D-BF9C-767C34120948}"/>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large sphere</a:t>
              </a:r>
              <a:endParaRPr lang="en-US" sz="1800" kern="1200" dirty="0">
                <a:latin typeface="Helvetica" pitchFamily="2" charset="0"/>
              </a:endParaRPr>
            </a:p>
          </p:txBody>
        </p:sp>
      </p:grpSp>
      <p:pic>
        <p:nvPicPr>
          <p:cNvPr id="10" name="Picture 9" descr="A grey mechanical arm with a ball&#10;&#10;Description automatically generated">
            <a:extLst>
              <a:ext uri="{FF2B5EF4-FFF2-40B4-BE49-F238E27FC236}">
                <a16:creationId xmlns:a16="http://schemas.microsoft.com/office/drawing/2014/main" id="{7E841A0D-4482-B631-BBEE-0CC1BC82F818}"/>
              </a:ext>
            </a:extLst>
          </p:cNvPr>
          <p:cNvPicPr>
            <a:picLocks noChangeAspect="1"/>
          </p:cNvPicPr>
          <p:nvPr/>
        </p:nvPicPr>
        <p:blipFill>
          <a:blip r:embed="rId4"/>
          <a:srcRect l="26591" t="5498" r="24934" b="7603"/>
          <a:stretch/>
        </p:blipFill>
        <p:spPr>
          <a:xfrm>
            <a:off x="880229" y="1919635"/>
            <a:ext cx="3442754" cy="4769088"/>
          </a:xfrm>
          <a:prstGeom prst="rect">
            <a:avLst/>
          </a:prstGeom>
        </p:spPr>
      </p:pic>
    </p:spTree>
    <p:extLst>
      <p:ext uri="{BB962C8B-B14F-4D97-AF65-F5344CB8AC3E}">
        <p14:creationId xmlns:p14="http://schemas.microsoft.com/office/powerpoint/2010/main" val="104435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descr="Immagine che contiene linea, Diagramma, schermata, ricevuta&#10;&#10;Descrizione generata automaticamente">
            <a:extLst>
              <a:ext uri="{FF2B5EF4-FFF2-40B4-BE49-F238E27FC236}">
                <a16:creationId xmlns:a16="http://schemas.microsoft.com/office/drawing/2014/main" id="{549124B7-A98D-D45C-3D15-CAD1E8A61475}"/>
              </a:ext>
            </a:extLst>
          </p:cNvPr>
          <p:cNvPicPr>
            <a:picLocks noChangeAspect="1"/>
          </p:cNvPicPr>
          <p:nvPr/>
        </p:nvPicPr>
        <p:blipFill>
          <a:blip r:embed="rId2"/>
          <a:stretch>
            <a:fillRect/>
          </a:stretch>
        </p:blipFill>
        <p:spPr>
          <a:xfrm>
            <a:off x="4020488" y="2713796"/>
            <a:ext cx="8097742" cy="3908285"/>
          </a:xfrm>
          <a:prstGeom prst="rect">
            <a:avLst/>
          </a:prstGeom>
        </p:spPr>
      </p:pic>
      <p:sp>
        <p:nvSpPr>
          <p:cNvPr id="4" name="Rettangolo con angoli arrotondati 3">
            <a:extLst>
              <a:ext uri="{FF2B5EF4-FFF2-40B4-BE49-F238E27FC236}">
                <a16:creationId xmlns:a16="http://schemas.microsoft.com/office/drawing/2014/main" id="{13E15C86-5B37-092F-B86D-5D89994F67E1}"/>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A908E144-8C8C-418B-42C3-CE5883CD1F1D}"/>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47E18D53-5ABF-BDE6-3B5A-86993173BF2A}"/>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8210CFF9-062E-F3FE-5A94-94A432BF5717}"/>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CC4475C1-3214-9DED-8FB4-2E9AA25C06BA}"/>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D52F6AEB-3F63-D350-AEFE-F2738BD9D9A0}"/>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3764A1E3-F4A6-7EEB-423D-4B04EA1D7BEF}"/>
                  </a:ext>
                </a:extLst>
              </p:cNvPr>
              <p:cNvSpPr txBox="1"/>
              <p:nvPr/>
            </p:nvSpPr>
            <p:spPr>
              <a:xfrm>
                <a:off x="5033095" y="2053193"/>
                <a:ext cx="5135564" cy="646331"/>
              </a:xfrm>
              <a:prstGeom prst="rect">
                <a:avLst/>
              </a:prstGeom>
              <a:noFill/>
            </p:spPr>
            <p:txBody>
              <a:bodyPr wrap="square" rtlCol="0">
                <a:spAutoFit/>
              </a:bodyPr>
              <a:lstStyle/>
              <a:p>
                <a:r>
                  <a:rPr lang="it-IT" dirty="0">
                    <a:latin typeface="Helvetica" pitchFamily="2" charset="0"/>
                  </a:rPr>
                  <a:t>Contact Force of the upper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3 </m:t>
                    </m:r>
                    <m:r>
                      <a:rPr lang="it-IT" b="0" i="1" smtClean="0">
                        <a:latin typeface="Cambria Math" panose="02040503050406030204" pitchFamily="18" charset="0"/>
                        <a:ea typeface="Cambria Math" panose="02040503050406030204" pitchFamily="18" charset="0"/>
                      </a:rPr>
                      <m:t>𝑁</m:t>
                    </m:r>
                  </m:oMath>
                </a14:m>
                <a:endParaRPr lang="it-IT" b="0" dirty="0">
                  <a:latin typeface="Helvetica" pitchFamily="2" charset="0"/>
                  <a:ea typeface="Cambria Math" panose="02040503050406030204" pitchFamily="18" charset="0"/>
                </a:endParaRPr>
              </a:p>
              <a:p>
                <a:r>
                  <a:rPr lang="it-IT" dirty="0">
                    <a:latin typeface="Helvetica" pitchFamily="2" charset="0"/>
                  </a:rPr>
                  <a:t>Contact Force of the </a:t>
                </a:r>
                <a:r>
                  <a:rPr lang="it-IT" dirty="0" err="1">
                    <a:latin typeface="Helvetica" pitchFamily="2" charset="0"/>
                  </a:rPr>
                  <a:t>lower</a:t>
                </a:r>
                <a:r>
                  <a:rPr lang="it-IT" dirty="0">
                    <a:latin typeface="Helvetica" pitchFamily="2" charset="0"/>
                  </a:rPr>
                  <a:t>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2 </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12" name="CasellaDiTesto 11">
                <a:extLst>
                  <a:ext uri="{FF2B5EF4-FFF2-40B4-BE49-F238E27FC236}">
                    <a16:creationId xmlns:a16="http://schemas.microsoft.com/office/drawing/2014/main" id="{3764A1E3-F4A6-7EEB-423D-4B04EA1D7BEF}"/>
                  </a:ext>
                </a:extLst>
              </p:cNvPr>
              <p:cNvSpPr txBox="1">
                <a:spLocks noRot="1" noChangeAspect="1" noMove="1" noResize="1" noEditPoints="1" noAdjustHandles="1" noChangeArrowheads="1" noChangeShapeType="1" noTextEdit="1"/>
              </p:cNvSpPr>
              <p:nvPr/>
            </p:nvSpPr>
            <p:spPr>
              <a:xfrm>
                <a:off x="5033095" y="2053193"/>
                <a:ext cx="5135564" cy="646331"/>
              </a:xfrm>
              <a:prstGeom prst="rect">
                <a:avLst/>
              </a:prstGeom>
              <a:blipFill>
                <a:blip r:embed="rId3"/>
                <a:stretch>
                  <a:fillRect l="-988" t="-3846" b="-13462"/>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B22D3C48-7E36-8C03-8E7A-4D818CB29C10}"/>
              </a:ext>
            </a:extLst>
          </p:cNvPr>
          <p:cNvSpPr txBox="1"/>
          <p:nvPr/>
        </p:nvSpPr>
        <p:spPr>
          <a:xfrm>
            <a:off x="5084302" y="6519446"/>
            <a:ext cx="4531185" cy="338554"/>
          </a:xfrm>
          <a:prstGeom prst="rect">
            <a:avLst/>
          </a:prstGeom>
          <a:noFill/>
        </p:spPr>
        <p:txBody>
          <a:bodyPr wrap="square" rtlCol="0">
            <a:spAutoFit/>
          </a:bodyPr>
          <a:lstStyle/>
          <a:p>
            <a:r>
              <a:rPr lang="it-IT" sz="800" b="1" dirty="0">
                <a:latin typeface="Helvetica" pitchFamily="2" charset="0"/>
              </a:rPr>
              <a:t>Figure 18: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adaptive</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small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sp>
        <p:nvSpPr>
          <p:cNvPr id="17" name="CasellaDiTesto 8">
            <a:extLst>
              <a:ext uri="{FF2B5EF4-FFF2-40B4-BE49-F238E27FC236}">
                <a16:creationId xmlns:a16="http://schemas.microsoft.com/office/drawing/2014/main" id="{815151D3-A750-F27B-F3C9-751AC040F58C}"/>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grpSp>
        <p:nvGrpSpPr>
          <p:cNvPr id="15" name="Group 17">
            <a:extLst>
              <a:ext uri="{FF2B5EF4-FFF2-40B4-BE49-F238E27FC236}">
                <a16:creationId xmlns:a16="http://schemas.microsoft.com/office/drawing/2014/main" id="{A2BB4B8C-D5F5-8E9B-2445-E6449C64152F}"/>
              </a:ext>
            </a:extLst>
          </p:cNvPr>
          <p:cNvGrpSpPr/>
          <p:nvPr/>
        </p:nvGrpSpPr>
        <p:grpSpPr>
          <a:xfrm>
            <a:off x="5082231" y="1354002"/>
            <a:ext cx="4716770" cy="486720"/>
            <a:chOff x="0" y="573138"/>
            <a:chExt cx="5525729" cy="486720"/>
          </a:xfrm>
          <a:solidFill>
            <a:srgbClr val="002060"/>
          </a:solidFill>
        </p:grpSpPr>
        <p:sp>
          <p:nvSpPr>
            <p:cNvPr id="16" name="Rectangle: Rounded Corners 18">
              <a:extLst>
                <a:ext uri="{FF2B5EF4-FFF2-40B4-BE49-F238E27FC236}">
                  <a16:creationId xmlns:a16="http://schemas.microsoft.com/office/drawing/2014/main" id="{8E959823-A1BC-1F4D-EDA4-EC618B77CE6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8" name="Rectangle: Rounded Corners 4">
              <a:extLst>
                <a:ext uri="{FF2B5EF4-FFF2-40B4-BE49-F238E27FC236}">
                  <a16:creationId xmlns:a16="http://schemas.microsoft.com/office/drawing/2014/main" id="{6CDC4B1B-AD1B-6396-90F7-F9E34E44B4EA}"/>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small sphere</a:t>
              </a:r>
              <a:endParaRPr lang="en-US" sz="1800" kern="1200" dirty="0">
                <a:latin typeface="Helvetica" pitchFamily="2" charset="0"/>
              </a:endParaRPr>
            </a:p>
          </p:txBody>
        </p:sp>
      </p:grpSp>
      <p:grpSp>
        <p:nvGrpSpPr>
          <p:cNvPr id="23" name="Group 17">
            <a:extLst>
              <a:ext uri="{FF2B5EF4-FFF2-40B4-BE49-F238E27FC236}">
                <a16:creationId xmlns:a16="http://schemas.microsoft.com/office/drawing/2014/main" id="{DB7710D6-4DB7-22C6-28B5-C6166E9EA216}"/>
              </a:ext>
            </a:extLst>
          </p:cNvPr>
          <p:cNvGrpSpPr/>
          <p:nvPr/>
        </p:nvGrpSpPr>
        <p:grpSpPr>
          <a:xfrm>
            <a:off x="12740076" y="1372735"/>
            <a:ext cx="4745609" cy="486720"/>
            <a:chOff x="0" y="573138"/>
            <a:chExt cx="5525729" cy="486720"/>
          </a:xfrm>
          <a:solidFill>
            <a:srgbClr val="002060"/>
          </a:solidFill>
        </p:grpSpPr>
        <p:sp>
          <p:nvSpPr>
            <p:cNvPr id="25" name="Rectangle: Rounded Corners 18">
              <a:extLst>
                <a:ext uri="{FF2B5EF4-FFF2-40B4-BE49-F238E27FC236}">
                  <a16:creationId xmlns:a16="http://schemas.microsoft.com/office/drawing/2014/main" id="{C1326E96-DA7C-9000-475E-EEEE1DAC6E61}"/>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6" name="Rectangle: Rounded Corners 4">
              <a:extLst>
                <a:ext uri="{FF2B5EF4-FFF2-40B4-BE49-F238E27FC236}">
                  <a16:creationId xmlns:a16="http://schemas.microsoft.com/office/drawing/2014/main" id="{558D136A-152D-86AB-E8F5-D254F3099CE0}"/>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medium sphere</a:t>
              </a:r>
              <a:endParaRPr lang="en-US" sz="1800" kern="1200" dirty="0">
                <a:latin typeface="Helvetica" pitchFamily="2" charset="0"/>
              </a:endParaRPr>
            </a:p>
          </p:txBody>
        </p:sp>
      </p:grpSp>
      <p:pic>
        <p:nvPicPr>
          <p:cNvPr id="28" name="Immagine 27" descr="Immagine che contiene luce&#10;&#10;Descrizione generata automaticamente">
            <a:extLst>
              <a:ext uri="{FF2B5EF4-FFF2-40B4-BE49-F238E27FC236}">
                <a16:creationId xmlns:a16="http://schemas.microsoft.com/office/drawing/2014/main" id="{C3476F0B-623C-D5BA-4863-B5EE80E3178A}"/>
              </a:ext>
            </a:extLst>
          </p:cNvPr>
          <p:cNvPicPr>
            <a:picLocks noChangeAspect="1"/>
          </p:cNvPicPr>
          <p:nvPr/>
        </p:nvPicPr>
        <p:blipFill>
          <a:blip r:embed="rId4"/>
          <a:stretch>
            <a:fillRect/>
          </a:stretch>
        </p:blipFill>
        <p:spPr>
          <a:xfrm>
            <a:off x="1065905" y="1950291"/>
            <a:ext cx="2928102" cy="4767007"/>
          </a:xfrm>
          <a:prstGeom prst="rect">
            <a:avLst/>
          </a:prstGeom>
        </p:spPr>
      </p:pic>
    </p:spTree>
    <p:extLst>
      <p:ext uri="{BB962C8B-B14F-4D97-AF65-F5344CB8AC3E}">
        <p14:creationId xmlns:p14="http://schemas.microsoft.com/office/powerpoint/2010/main" val="386284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sp>
        <p:nvSpPr>
          <p:cNvPr id="9" name="CasellaDiTesto 8">
            <a:extLst>
              <a:ext uri="{FF2B5EF4-FFF2-40B4-BE49-F238E27FC236}">
                <a16:creationId xmlns:a16="http://schemas.microsoft.com/office/drawing/2014/main" id="{4647CB67-0458-1EE7-F6BD-6441CE00CC2E}"/>
              </a:ext>
            </a:extLst>
          </p:cNvPr>
          <p:cNvSpPr txBox="1"/>
          <p:nvPr/>
        </p:nvSpPr>
        <p:spPr>
          <a:xfrm>
            <a:off x="4723787" y="1437629"/>
            <a:ext cx="2744426" cy="461665"/>
          </a:xfrm>
          <a:prstGeom prst="rect">
            <a:avLst/>
          </a:prstGeom>
          <a:noFill/>
        </p:spPr>
        <p:txBody>
          <a:bodyPr wrap="square" rtlCol="0">
            <a:spAutoFit/>
          </a:bodyPr>
          <a:lstStyle/>
          <a:p>
            <a:r>
              <a:rPr lang="it-IT" sz="2400" b="1" dirty="0">
                <a:solidFill>
                  <a:srgbClr val="0070C0"/>
                </a:solidFill>
                <a:latin typeface="Helvetica" pitchFamily="2" charset="0"/>
              </a:rPr>
              <a:t>CLASSIFICATION</a:t>
            </a:r>
          </a:p>
        </p:txBody>
      </p:sp>
      <p:graphicFrame>
        <p:nvGraphicFramePr>
          <p:cNvPr id="2" name="Tabella 1">
            <a:extLst>
              <a:ext uri="{FF2B5EF4-FFF2-40B4-BE49-F238E27FC236}">
                <a16:creationId xmlns:a16="http://schemas.microsoft.com/office/drawing/2014/main" id="{B80D6F2E-EBEE-884E-00F2-F8326A15EE2C}"/>
              </a:ext>
            </a:extLst>
          </p:cNvPr>
          <p:cNvGraphicFramePr>
            <a:graphicFrameLocks noGrp="1"/>
          </p:cNvGraphicFramePr>
          <p:nvPr>
            <p:extLst>
              <p:ext uri="{D42A27DB-BD31-4B8C-83A1-F6EECF244321}">
                <p14:modId xmlns:p14="http://schemas.microsoft.com/office/powerpoint/2010/main" val="3730815587"/>
              </p:ext>
            </p:extLst>
          </p:nvPr>
        </p:nvGraphicFramePr>
        <p:xfrm>
          <a:off x="465882" y="2740734"/>
          <a:ext cx="2815059" cy="1529349"/>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2541">
                <a:tc>
                  <a:txBody>
                    <a:bodyPr/>
                    <a:lstStyle/>
                    <a:p>
                      <a:pPr algn="ctr"/>
                      <a:r>
                        <a:rPr lang="it-IT" sz="2000" b="1" dirty="0" err="1">
                          <a:latin typeface="Helvetica" pitchFamily="2" charset="0"/>
                        </a:rPr>
                        <a:t>Configuration-based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498404">
                <a:tc>
                  <a:txBody>
                    <a:bodyPr/>
                    <a:lstStyle/>
                    <a:p>
                      <a:pPr algn="ctr"/>
                      <a:r>
                        <a:rPr lang="it-IT" dirty="0" err="1">
                          <a:latin typeface="Helvetica" pitchFamily="2" charset="0"/>
                        </a:rPr>
                        <a:t>Number</a:t>
                      </a:r>
                      <a:r>
                        <a:rPr lang="it-IT" dirty="0">
                          <a:latin typeface="Helvetica" pitchFamily="2" charset="0"/>
                        </a:rPr>
                        <a:t> of fingers</a:t>
                      </a:r>
                    </a:p>
                  </a:txBody>
                  <a:tcPr/>
                </a:tc>
                <a:extLst>
                  <a:ext uri="{0D108BD9-81ED-4DB2-BD59-A6C34878D82A}">
                    <a16:rowId xmlns:a16="http://schemas.microsoft.com/office/drawing/2014/main" val="985382968"/>
                  </a:ext>
                </a:extLst>
              </a:tr>
              <a:tr h="498404">
                <a:tc>
                  <a:txBody>
                    <a:bodyPr/>
                    <a:lstStyle/>
                    <a:p>
                      <a:pPr algn="ctr"/>
                      <a:r>
                        <a:rPr lang="it-IT" dirty="0">
                          <a:latin typeface="Helvetica" pitchFamily="2" charset="0"/>
                        </a:rPr>
                        <a:t>Shape of fingers</a:t>
                      </a:r>
                    </a:p>
                  </a:txBody>
                  <a:tcPr/>
                </a:tc>
                <a:extLst>
                  <a:ext uri="{0D108BD9-81ED-4DB2-BD59-A6C34878D82A}">
                    <a16:rowId xmlns:a16="http://schemas.microsoft.com/office/drawing/2014/main" val="3061445234"/>
                  </a:ext>
                </a:extLst>
              </a:tr>
            </a:tbl>
          </a:graphicData>
        </a:graphic>
      </p:graphicFrame>
      <p:graphicFrame>
        <p:nvGraphicFramePr>
          <p:cNvPr id="6" name="Tabella 5">
            <a:extLst>
              <a:ext uri="{FF2B5EF4-FFF2-40B4-BE49-F238E27FC236}">
                <a16:creationId xmlns:a16="http://schemas.microsoft.com/office/drawing/2014/main" id="{4FAF6A9C-FA2B-6322-A1FA-DBDDC44F3897}"/>
              </a:ext>
            </a:extLst>
          </p:cNvPr>
          <p:cNvGraphicFramePr>
            <a:graphicFrameLocks noGrp="1"/>
          </p:cNvGraphicFramePr>
          <p:nvPr>
            <p:extLst>
              <p:ext uri="{D42A27DB-BD31-4B8C-83A1-F6EECF244321}">
                <p14:modId xmlns:p14="http://schemas.microsoft.com/office/powerpoint/2010/main" val="2774868173"/>
              </p:ext>
            </p:extLst>
          </p:nvPr>
        </p:nvGraphicFramePr>
        <p:xfrm>
          <a:off x="3280941" y="2740734"/>
          <a:ext cx="2815059" cy="2036614"/>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4868">
                <a:tc>
                  <a:txBody>
                    <a:bodyPr/>
                    <a:lstStyle/>
                    <a:p>
                      <a:pPr algn="ctr"/>
                      <a:r>
                        <a:rPr lang="it-IT" sz="2000" b="1" dirty="0" err="1">
                          <a:latin typeface="Helvetica" pitchFamily="2" charset="0"/>
                        </a:rPr>
                        <a:t>Actuation-based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500582">
                <a:tc>
                  <a:txBody>
                    <a:bodyPr/>
                    <a:lstStyle/>
                    <a:p>
                      <a:pPr algn="ctr"/>
                      <a:r>
                        <a:rPr lang="it-IT" dirty="0">
                          <a:latin typeface="Helvetica" pitchFamily="2" charset="0"/>
                        </a:rPr>
                        <a:t>Electric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985382968"/>
                  </a:ext>
                </a:extLst>
              </a:tr>
              <a:tr h="500582">
                <a:tc>
                  <a:txBody>
                    <a:bodyPr/>
                    <a:lstStyle/>
                    <a:p>
                      <a:pPr algn="ctr"/>
                      <a:r>
                        <a:rPr lang="it-IT" dirty="0" err="1">
                          <a:latin typeface="Helvetica" pitchFamily="2" charset="0"/>
                        </a:rPr>
                        <a:t>Magnetic</a:t>
                      </a:r>
                      <a:r>
                        <a:rPr lang="it-IT" dirty="0">
                          <a:latin typeface="Helvetica" pitchFamily="2" charset="0"/>
                        </a:rPr>
                        <a:t>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3061445234"/>
                  </a:ext>
                </a:extLst>
              </a:tr>
              <a:tr h="500582">
                <a:tc>
                  <a:txBody>
                    <a:bodyPr/>
                    <a:lstStyle/>
                    <a:p>
                      <a:pPr algn="ctr"/>
                      <a:r>
                        <a:rPr lang="it-IT" dirty="0">
                          <a:latin typeface="Helvetica" pitchFamily="2" charset="0"/>
                        </a:rPr>
                        <a:t>Vacuum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graphicFrame>
        <p:nvGraphicFramePr>
          <p:cNvPr id="12" name="Tabella 11">
            <a:extLst>
              <a:ext uri="{FF2B5EF4-FFF2-40B4-BE49-F238E27FC236}">
                <a16:creationId xmlns:a16="http://schemas.microsoft.com/office/drawing/2014/main" id="{709447D8-22A4-23B6-2C1C-8FB949CB691B}"/>
              </a:ext>
            </a:extLst>
          </p:cNvPr>
          <p:cNvGraphicFramePr>
            <a:graphicFrameLocks noGrp="1"/>
          </p:cNvGraphicFramePr>
          <p:nvPr>
            <p:extLst>
              <p:ext uri="{D42A27DB-BD31-4B8C-83A1-F6EECF244321}">
                <p14:modId xmlns:p14="http://schemas.microsoft.com/office/powerpoint/2010/main" val="1832135418"/>
              </p:ext>
            </p:extLst>
          </p:nvPr>
        </p:nvGraphicFramePr>
        <p:xfrm>
          <a:off x="6096000" y="2761321"/>
          <a:ext cx="2815059" cy="1508760"/>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25372">
                <a:tc>
                  <a:txBody>
                    <a:bodyPr/>
                    <a:lstStyle/>
                    <a:p>
                      <a:pPr algn="ctr"/>
                      <a:r>
                        <a:rPr lang="it-IT" sz="2000" b="1" dirty="0" err="1">
                          <a:latin typeface="Helvetica" pitchFamily="2" charset="0"/>
                        </a:rPr>
                        <a:t>Stiffness-based</a:t>
                      </a:r>
                      <a:endParaRPr lang="it-IT" sz="2000" b="1" dirty="0">
                        <a:latin typeface="Helvetica" pitchFamily="2" charset="0"/>
                      </a:endParaRPr>
                    </a:p>
                  </a:txBody>
                  <a:tcPr/>
                </a:tc>
                <a:extLst>
                  <a:ext uri="{0D108BD9-81ED-4DB2-BD59-A6C34878D82A}">
                    <a16:rowId xmlns:a16="http://schemas.microsoft.com/office/drawing/2014/main" val="1616974589"/>
                  </a:ext>
                </a:extLst>
              </a:tr>
              <a:tr h="491694">
                <a:tc>
                  <a:txBody>
                    <a:bodyPr/>
                    <a:lstStyle/>
                    <a:p>
                      <a:pPr algn="ctr"/>
                      <a:r>
                        <a:rPr lang="it-IT" dirty="0" err="1">
                          <a:latin typeface="Helvetica" pitchFamily="2" charset="0"/>
                        </a:rPr>
                        <a:t>Rigid</a:t>
                      </a:r>
                      <a:r>
                        <a:rPr lang="it-IT" dirty="0">
                          <a:latin typeface="Helvetica" pitchFamily="2" charset="0"/>
                        </a:rPr>
                        <a: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985382968"/>
                  </a:ext>
                </a:extLst>
              </a:tr>
              <a:tr h="491694">
                <a:tc>
                  <a:txBody>
                    <a:bodyPr/>
                    <a:lstStyle/>
                    <a:p>
                      <a:pPr algn="ctr"/>
                      <a:r>
                        <a:rPr lang="it-IT" dirty="0">
                          <a:latin typeface="Helvetica" pitchFamily="2" charset="0"/>
                        </a:rPr>
                        <a:t>Soft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3061445234"/>
                  </a:ext>
                </a:extLst>
              </a:tr>
            </a:tbl>
          </a:graphicData>
        </a:graphic>
      </p:graphicFrame>
      <p:graphicFrame>
        <p:nvGraphicFramePr>
          <p:cNvPr id="13" name="Tabella 12">
            <a:extLst>
              <a:ext uri="{FF2B5EF4-FFF2-40B4-BE49-F238E27FC236}">
                <a16:creationId xmlns:a16="http://schemas.microsoft.com/office/drawing/2014/main" id="{80D70501-BC0B-0FFB-87B9-1406CCF09550}"/>
              </a:ext>
            </a:extLst>
          </p:cNvPr>
          <p:cNvGraphicFramePr>
            <a:graphicFrameLocks noGrp="1"/>
          </p:cNvGraphicFramePr>
          <p:nvPr>
            <p:extLst>
              <p:ext uri="{D42A27DB-BD31-4B8C-83A1-F6EECF244321}">
                <p14:modId xmlns:p14="http://schemas.microsoft.com/office/powerpoint/2010/main" val="526021680"/>
              </p:ext>
            </p:extLst>
          </p:nvPr>
        </p:nvGraphicFramePr>
        <p:xfrm>
          <a:off x="8911059" y="2761322"/>
          <a:ext cx="2815059" cy="2016027"/>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29461">
                <a:tc>
                  <a:txBody>
                    <a:bodyPr/>
                    <a:lstStyle/>
                    <a:p>
                      <a:pPr algn="ctr"/>
                      <a:r>
                        <a:rPr lang="it-IT" sz="2000" b="1" dirty="0">
                          <a:latin typeface="Helvetica" pitchFamily="2" charset="0"/>
                        </a:rPr>
                        <a:t>Application-</a:t>
                      </a:r>
                      <a:r>
                        <a:rPr lang="it-IT" sz="2000" b="1" dirty="0" err="1">
                          <a:latin typeface="Helvetica" pitchFamily="2" charset="0"/>
                        </a:rPr>
                        <a:t>based</a:t>
                      </a:r>
                      <a:endParaRPr lang="it-IT" sz="2000" b="1" dirty="0">
                        <a:latin typeface="Helvetica" pitchFamily="2" charset="0"/>
                      </a:endParaRPr>
                    </a:p>
                  </a:txBody>
                  <a:tcPr/>
                </a:tc>
                <a:extLst>
                  <a:ext uri="{0D108BD9-81ED-4DB2-BD59-A6C34878D82A}">
                    <a16:rowId xmlns:a16="http://schemas.microsoft.com/office/drawing/2014/main" val="1616974589"/>
                  </a:ext>
                </a:extLst>
              </a:tr>
              <a:tr h="495522">
                <a:tc>
                  <a:txBody>
                    <a:bodyPr/>
                    <a:lstStyle/>
                    <a:p>
                      <a:pPr algn="ctr"/>
                      <a:r>
                        <a:rPr lang="it-IT" dirty="0" err="1">
                          <a:latin typeface="Helvetica" pitchFamily="2" charset="0"/>
                        </a:rPr>
                        <a:t>Surgical</a:t>
                      </a:r>
                      <a:r>
                        <a:rPr lang="it-IT" dirty="0">
                          <a:latin typeface="Helvetica" pitchFamily="2" charset="0"/>
                        </a:rPr>
                        <a:t>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985382968"/>
                  </a:ext>
                </a:extLst>
              </a:tr>
              <a:tr h="495522">
                <a:tc>
                  <a:txBody>
                    <a:bodyPr/>
                    <a:lstStyle/>
                    <a:p>
                      <a:pPr algn="ctr"/>
                      <a:r>
                        <a:rPr lang="it-IT" dirty="0">
                          <a:latin typeface="Helvetica" pitchFamily="2" charset="0"/>
                        </a:rPr>
                        <a:t>Assistive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3061445234"/>
                  </a:ext>
                </a:extLst>
              </a:tr>
              <a:tr h="495522">
                <a:tc>
                  <a:txBody>
                    <a:bodyPr/>
                    <a:lstStyle/>
                    <a:p>
                      <a:pPr algn="ctr"/>
                      <a:r>
                        <a:rPr lang="it-IT" dirty="0">
                          <a:latin typeface="Helvetica" pitchFamily="2" charset="0"/>
                        </a:rPr>
                        <a:t>Industrial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spTree>
    <p:extLst>
      <p:ext uri="{BB962C8B-B14F-4D97-AF65-F5344CB8AC3E}">
        <p14:creationId xmlns:p14="http://schemas.microsoft.com/office/powerpoint/2010/main" val="3498004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C8675230-349A-7147-D3D0-21D71F36122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9BFF349D-3C4B-6C61-2FD0-57E605A4DD79}"/>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2DE5ACA3-99EF-E241-7FBF-350538D284F4}"/>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717A136E-E0D4-D45E-F16F-7C650A12597C}"/>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F6DF31B-D728-8DBA-037B-62C6D600EAAD}"/>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8F268826-8A74-2F8E-2183-44C1BB44B52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2" name="CasellaDiTesto 8">
            <a:extLst>
              <a:ext uri="{FF2B5EF4-FFF2-40B4-BE49-F238E27FC236}">
                <a16:creationId xmlns:a16="http://schemas.microsoft.com/office/drawing/2014/main" id="{3E1D526A-B310-DB52-35EB-DD2CF432851F}"/>
              </a:ext>
            </a:extLst>
          </p:cNvPr>
          <p:cNvSpPr txBox="1"/>
          <p:nvPr/>
        </p:nvSpPr>
        <p:spPr>
          <a:xfrm>
            <a:off x="4004717" y="1325421"/>
            <a:ext cx="418256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 - SUMMARY</a:t>
            </a:r>
            <a:endParaRPr lang="it-IT" sz="2400" b="1" dirty="0">
              <a:solidFill>
                <a:srgbClr val="0070C0"/>
              </a:solidFill>
              <a:latin typeface="Helvetica" pitchFamily="2" charset="0"/>
            </a:endParaRPr>
          </a:p>
        </p:txBody>
      </p:sp>
      <p:graphicFrame>
        <p:nvGraphicFramePr>
          <p:cNvPr id="22" name="Tabella 21">
            <a:extLst>
              <a:ext uri="{FF2B5EF4-FFF2-40B4-BE49-F238E27FC236}">
                <a16:creationId xmlns:a16="http://schemas.microsoft.com/office/drawing/2014/main" id="{36048A1B-2749-BD1D-E5BF-F00199CB273C}"/>
              </a:ext>
            </a:extLst>
          </p:cNvPr>
          <p:cNvGraphicFramePr>
            <a:graphicFrameLocks noGrp="1"/>
          </p:cNvGraphicFramePr>
          <p:nvPr>
            <p:extLst>
              <p:ext uri="{D42A27DB-BD31-4B8C-83A1-F6EECF244321}">
                <p14:modId xmlns:p14="http://schemas.microsoft.com/office/powerpoint/2010/main" val="1673122226"/>
              </p:ext>
            </p:extLst>
          </p:nvPr>
        </p:nvGraphicFramePr>
        <p:xfrm>
          <a:off x="1278483" y="2540421"/>
          <a:ext cx="9635028" cy="1466140"/>
        </p:xfrm>
        <a:graphic>
          <a:graphicData uri="http://schemas.openxmlformats.org/drawingml/2006/table">
            <a:tbl>
              <a:tblPr firstRow="1" bandRow="1">
                <a:tableStyleId>{5C22544A-7EE6-4342-B048-85BDC9FD1C3A}</a:tableStyleId>
              </a:tblPr>
              <a:tblGrid>
                <a:gridCol w="2408757">
                  <a:extLst>
                    <a:ext uri="{9D8B030D-6E8A-4147-A177-3AD203B41FA5}">
                      <a16:colId xmlns:a16="http://schemas.microsoft.com/office/drawing/2014/main" val="3965904615"/>
                    </a:ext>
                  </a:extLst>
                </a:gridCol>
                <a:gridCol w="2408757">
                  <a:extLst>
                    <a:ext uri="{9D8B030D-6E8A-4147-A177-3AD203B41FA5}">
                      <a16:colId xmlns:a16="http://schemas.microsoft.com/office/drawing/2014/main" val="1166990323"/>
                    </a:ext>
                  </a:extLst>
                </a:gridCol>
                <a:gridCol w="2408757">
                  <a:extLst>
                    <a:ext uri="{9D8B030D-6E8A-4147-A177-3AD203B41FA5}">
                      <a16:colId xmlns:a16="http://schemas.microsoft.com/office/drawing/2014/main" val="1807364688"/>
                    </a:ext>
                  </a:extLst>
                </a:gridCol>
                <a:gridCol w="2408757">
                  <a:extLst>
                    <a:ext uri="{9D8B030D-6E8A-4147-A177-3AD203B41FA5}">
                      <a16:colId xmlns:a16="http://schemas.microsoft.com/office/drawing/2014/main" val="1524898094"/>
                    </a:ext>
                  </a:extLst>
                </a:gridCol>
              </a:tblGrid>
              <a:tr h="370840">
                <a:tc>
                  <a:txBody>
                    <a:bodyPr/>
                    <a:lstStyle/>
                    <a:p>
                      <a:pPr algn="ctr"/>
                      <a:endParaRPr lang="it-IT" sz="1500" dirty="0">
                        <a:latin typeface="Helvetica" pitchFamily="2" charset="0"/>
                      </a:endParaRPr>
                    </a:p>
                  </a:txBody>
                  <a:tcPr>
                    <a:solidFill>
                      <a:srgbClr val="002060"/>
                    </a:solidFill>
                  </a:tcPr>
                </a:tc>
                <a:tc>
                  <a:txBody>
                    <a:bodyPr/>
                    <a:lstStyle/>
                    <a:p>
                      <a:pPr algn="ctr"/>
                      <a:r>
                        <a:rPr lang="it-IT" sz="1500" dirty="0">
                          <a:latin typeface="Helvetica" pitchFamily="2" charset="0"/>
                        </a:rPr>
                        <a:t>LARGE SPHERE</a:t>
                      </a:r>
                    </a:p>
                  </a:txBody>
                  <a:tcPr>
                    <a:solidFill>
                      <a:srgbClr val="002060"/>
                    </a:solidFill>
                  </a:tcPr>
                </a:tc>
                <a:tc>
                  <a:txBody>
                    <a:bodyPr/>
                    <a:lstStyle/>
                    <a:p>
                      <a:pPr algn="ctr"/>
                      <a:r>
                        <a:rPr lang="it-IT" sz="1500" dirty="0">
                          <a:latin typeface="Helvetica" pitchFamily="2" charset="0"/>
                        </a:rPr>
                        <a:t>MEDIUM SPHERE</a:t>
                      </a:r>
                    </a:p>
                  </a:txBody>
                  <a:tcPr>
                    <a:solidFill>
                      <a:srgbClr val="002060"/>
                    </a:solidFill>
                  </a:tcPr>
                </a:tc>
                <a:tc>
                  <a:txBody>
                    <a:bodyPr/>
                    <a:lstStyle/>
                    <a:p>
                      <a:pPr algn="ctr"/>
                      <a:r>
                        <a:rPr lang="it-IT" sz="1500" dirty="0">
                          <a:latin typeface="Helvetica" pitchFamily="2" charset="0"/>
                        </a:rPr>
                        <a:t>SMALL SPHERE</a:t>
                      </a:r>
                    </a:p>
                  </a:txBody>
                  <a:tcPr>
                    <a:solidFill>
                      <a:srgbClr val="002060"/>
                    </a:solidFill>
                  </a:tcPr>
                </a:tc>
                <a:extLst>
                  <a:ext uri="{0D108BD9-81ED-4DB2-BD59-A6C34878D82A}">
                    <a16:rowId xmlns:a16="http://schemas.microsoft.com/office/drawing/2014/main" val="1543720413"/>
                  </a:ext>
                </a:extLst>
              </a:tr>
              <a:tr h="546660">
                <a:tc>
                  <a:txBody>
                    <a:bodyPr/>
                    <a:lstStyle/>
                    <a:p>
                      <a:pPr algn="ctr"/>
                      <a:r>
                        <a:rPr lang="it-IT" sz="1500" dirty="0">
                          <a:latin typeface="Helvetica" pitchFamily="2" charset="0"/>
                        </a:rPr>
                        <a:t>Contact force</a:t>
                      </a:r>
                    </a:p>
                  </a:txBody>
                  <a:tcPr anchor="ctr"/>
                </a:tc>
                <a:tc>
                  <a:txBody>
                    <a:bodyPr/>
                    <a:lstStyle/>
                    <a:p>
                      <a:pPr algn="ctr"/>
                      <a:r>
                        <a:rPr lang="it-IT" sz="1500" dirty="0">
                          <a:latin typeface="Helvetica" pitchFamily="2" charset="0"/>
                        </a:rPr>
                        <a:t>22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9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6 </a:t>
                      </a:r>
                      <a:r>
                        <a:rPr lang="it-IT" sz="1500" dirty="0" err="1">
                          <a:latin typeface="Helvetica" pitchFamily="2" charset="0"/>
                        </a:rPr>
                        <a:t>N</a:t>
                      </a:r>
                      <a:endParaRPr lang="it-IT" sz="1500" dirty="0">
                        <a:latin typeface="Helvetica" pitchFamily="2" charset="0"/>
                      </a:endParaRPr>
                    </a:p>
                  </a:txBody>
                  <a:tcPr anchor="ctr"/>
                </a:tc>
                <a:extLst>
                  <a:ext uri="{0D108BD9-81ED-4DB2-BD59-A6C34878D82A}">
                    <a16:rowId xmlns:a16="http://schemas.microsoft.com/office/drawing/2014/main" val="2382549091"/>
                  </a:ext>
                </a:extLst>
              </a:tr>
              <a:tr h="370840">
                <a:tc>
                  <a:txBody>
                    <a:bodyPr/>
                    <a:lstStyle/>
                    <a:p>
                      <a:pPr algn="ctr"/>
                      <a:r>
                        <a:rPr lang="it-IT" sz="1500" dirty="0">
                          <a:latin typeface="Helvetica" pitchFamily="2" charset="0"/>
                        </a:rPr>
                        <a:t>Minimum </a:t>
                      </a:r>
                      <a:r>
                        <a:rPr lang="it-IT" sz="1500" dirty="0" err="1">
                          <a:latin typeface="Helvetica" pitchFamily="2" charset="0"/>
                        </a:rPr>
                        <a:t>gripping</a:t>
                      </a:r>
                      <a:r>
                        <a:rPr lang="it-IT" sz="1500" dirty="0">
                          <a:latin typeface="Helvetica" pitchFamily="2" charset="0"/>
                        </a:rPr>
                        <a:t> force </a:t>
                      </a:r>
                      <a:r>
                        <a:rPr lang="it-IT" sz="1500" dirty="0" err="1">
                          <a:latin typeface="Helvetica" pitchFamily="2" charset="0"/>
                        </a:rPr>
                        <a:t>required</a:t>
                      </a:r>
                      <a:endParaRPr lang="it-IT" sz="1500" dirty="0">
                        <a:latin typeface="Helvetica" pitchFamily="2" charset="0"/>
                      </a:endParaRPr>
                    </a:p>
                  </a:txBody>
                  <a:tcPr anchor="ctr"/>
                </a:tc>
                <a:tc>
                  <a:txBody>
                    <a:bodyPr/>
                    <a:lstStyle/>
                    <a:p>
                      <a:pPr algn="ctr"/>
                      <a:r>
                        <a:rPr lang="it-IT" sz="1500" dirty="0">
                          <a:latin typeface="Helvetica" pitchFamily="2" charset="0"/>
                        </a:rPr>
                        <a:t>2.6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1.6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0.8 </a:t>
                      </a:r>
                      <a:r>
                        <a:rPr lang="it-IT" sz="1500" dirty="0" err="1">
                          <a:latin typeface="Helvetica" pitchFamily="2" charset="0"/>
                        </a:rPr>
                        <a:t>N</a:t>
                      </a:r>
                      <a:endParaRPr lang="it-IT" sz="1500" dirty="0">
                        <a:latin typeface="Helvetica" pitchFamily="2" charset="0"/>
                      </a:endParaRPr>
                    </a:p>
                  </a:txBody>
                  <a:tcPr anchor="ctr"/>
                </a:tc>
                <a:extLst>
                  <a:ext uri="{0D108BD9-81ED-4DB2-BD59-A6C34878D82A}">
                    <a16:rowId xmlns:a16="http://schemas.microsoft.com/office/drawing/2014/main" val="1645225135"/>
                  </a:ext>
                </a:extLst>
              </a:tr>
            </a:tbl>
          </a:graphicData>
        </a:graphic>
      </p:graphicFrame>
      <p:graphicFrame>
        <p:nvGraphicFramePr>
          <p:cNvPr id="23" name="Tabella 22">
            <a:extLst>
              <a:ext uri="{FF2B5EF4-FFF2-40B4-BE49-F238E27FC236}">
                <a16:creationId xmlns:a16="http://schemas.microsoft.com/office/drawing/2014/main" id="{009502A3-3FBA-A4EA-3195-10FED6B2B5D5}"/>
              </a:ext>
            </a:extLst>
          </p:cNvPr>
          <p:cNvGraphicFramePr>
            <a:graphicFrameLocks noGrp="1"/>
          </p:cNvGraphicFramePr>
          <p:nvPr>
            <p:extLst>
              <p:ext uri="{D42A27DB-BD31-4B8C-83A1-F6EECF244321}">
                <p14:modId xmlns:p14="http://schemas.microsoft.com/office/powerpoint/2010/main" val="1999248033"/>
              </p:ext>
            </p:extLst>
          </p:nvPr>
        </p:nvGraphicFramePr>
        <p:xfrm>
          <a:off x="1278484" y="4798518"/>
          <a:ext cx="9635028" cy="1468120"/>
        </p:xfrm>
        <a:graphic>
          <a:graphicData uri="http://schemas.openxmlformats.org/drawingml/2006/table">
            <a:tbl>
              <a:tblPr firstRow="1" bandRow="1">
                <a:tableStyleId>{5C22544A-7EE6-4342-B048-85BDC9FD1C3A}</a:tableStyleId>
              </a:tblPr>
              <a:tblGrid>
                <a:gridCol w="2408757">
                  <a:extLst>
                    <a:ext uri="{9D8B030D-6E8A-4147-A177-3AD203B41FA5}">
                      <a16:colId xmlns:a16="http://schemas.microsoft.com/office/drawing/2014/main" val="3965904615"/>
                    </a:ext>
                  </a:extLst>
                </a:gridCol>
                <a:gridCol w="2408757">
                  <a:extLst>
                    <a:ext uri="{9D8B030D-6E8A-4147-A177-3AD203B41FA5}">
                      <a16:colId xmlns:a16="http://schemas.microsoft.com/office/drawing/2014/main" val="1166990323"/>
                    </a:ext>
                  </a:extLst>
                </a:gridCol>
                <a:gridCol w="2408757">
                  <a:extLst>
                    <a:ext uri="{9D8B030D-6E8A-4147-A177-3AD203B41FA5}">
                      <a16:colId xmlns:a16="http://schemas.microsoft.com/office/drawing/2014/main" val="1807364688"/>
                    </a:ext>
                  </a:extLst>
                </a:gridCol>
                <a:gridCol w="2408757">
                  <a:extLst>
                    <a:ext uri="{9D8B030D-6E8A-4147-A177-3AD203B41FA5}">
                      <a16:colId xmlns:a16="http://schemas.microsoft.com/office/drawing/2014/main" val="1524898094"/>
                    </a:ext>
                  </a:extLst>
                </a:gridCol>
              </a:tblGrid>
              <a:tr h="370840">
                <a:tc>
                  <a:txBody>
                    <a:bodyPr/>
                    <a:lstStyle/>
                    <a:p>
                      <a:pPr algn="ctr"/>
                      <a:endParaRPr lang="it-IT" sz="1500" dirty="0">
                        <a:latin typeface="Helvetica" pitchFamily="2" charset="0"/>
                      </a:endParaRPr>
                    </a:p>
                  </a:txBody>
                  <a:tcPr>
                    <a:solidFill>
                      <a:srgbClr val="002060"/>
                    </a:solidFill>
                  </a:tcPr>
                </a:tc>
                <a:tc>
                  <a:txBody>
                    <a:bodyPr/>
                    <a:lstStyle/>
                    <a:p>
                      <a:pPr algn="ctr"/>
                      <a:r>
                        <a:rPr lang="it-IT" sz="1500" dirty="0">
                          <a:latin typeface="Helvetica" pitchFamily="2" charset="0"/>
                        </a:rPr>
                        <a:t>LARGE SPHERE</a:t>
                      </a:r>
                    </a:p>
                  </a:txBody>
                  <a:tcPr>
                    <a:solidFill>
                      <a:srgbClr val="002060"/>
                    </a:solidFill>
                  </a:tcPr>
                </a:tc>
                <a:tc>
                  <a:txBody>
                    <a:bodyPr/>
                    <a:lstStyle/>
                    <a:p>
                      <a:pPr algn="ctr"/>
                      <a:r>
                        <a:rPr lang="it-IT" sz="1500" dirty="0">
                          <a:latin typeface="Helvetica" pitchFamily="2" charset="0"/>
                        </a:rPr>
                        <a:t>MEDIUM SPHERE</a:t>
                      </a:r>
                    </a:p>
                  </a:txBody>
                  <a:tcPr>
                    <a:solidFill>
                      <a:srgbClr val="002060"/>
                    </a:solidFill>
                  </a:tcPr>
                </a:tc>
                <a:tc>
                  <a:txBody>
                    <a:bodyPr/>
                    <a:lstStyle/>
                    <a:p>
                      <a:pPr algn="ctr"/>
                      <a:r>
                        <a:rPr lang="it-IT" sz="1500" dirty="0">
                          <a:latin typeface="Helvetica" pitchFamily="2" charset="0"/>
                        </a:rPr>
                        <a:t>SMALL SPHERE</a:t>
                      </a:r>
                    </a:p>
                  </a:txBody>
                  <a:tcPr>
                    <a:solidFill>
                      <a:srgbClr val="002060"/>
                    </a:solidFill>
                  </a:tcPr>
                </a:tc>
                <a:extLst>
                  <a:ext uri="{0D108BD9-81ED-4DB2-BD59-A6C34878D82A}">
                    <a16:rowId xmlns:a16="http://schemas.microsoft.com/office/drawing/2014/main" val="1543720413"/>
                  </a:ext>
                </a:extLst>
              </a:tr>
              <a:tr h="370840">
                <a:tc>
                  <a:txBody>
                    <a:bodyPr/>
                    <a:lstStyle/>
                    <a:p>
                      <a:pPr algn="ctr"/>
                      <a:r>
                        <a:rPr lang="it-IT" sz="1500" dirty="0">
                          <a:latin typeface="Helvetica" pitchFamily="2" charset="0"/>
                        </a:rPr>
                        <a:t>Contact Force of the upper </a:t>
                      </a:r>
                      <a:r>
                        <a:rPr lang="it-IT" sz="1500" dirty="0" err="1">
                          <a:latin typeface="Helvetica" pitchFamily="2" charset="0"/>
                        </a:rPr>
                        <a:t>phalanx</a:t>
                      </a:r>
                      <a:r>
                        <a:rPr lang="it-IT" sz="1500" dirty="0">
                          <a:latin typeface="Helvetica" pitchFamily="2" charset="0"/>
                        </a:rPr>
                        <a:t> </a:t>
                      </a:r>
                    </a:p>
                  </a:txBody>
                  <a:tcPr/>
                </a:tc>
                <a:tc>
                  <a:txBody>
                    <a:bodyPr/>
                    <a:lstStyle/>
                    <a:p>
                      <a:pPr algn="ctr"/>
                      <a:r>
                        <a:rPr lang="it-IT" sz="1500" dirty="0">
                          <a:latin typeface="Helvetica" pitchFamily="2" charset="0"/>
                        </a:rPr>
                        <a:t>5.5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4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3 </a:t>
                      </a:r>
                      <a:r>
                        <a:rPr lang="it-IT" sz="1500" dirty="0" err="1">
                          <a:latin typeface="Helvetica" pitchFamily="2" charset="0"/>
                        </a:rPr>
                        <a:t>N</a:t>
                      </a:r>
                      <a:endParaRPr lang="it-IT" sz="1500" dirty="0">
                        <a:latin typeface="Helvetica" pitchFamily="2" charset="0"/>
                      </a:endParaRPr>
                    </a:p>
                  </a:txBody>
                  <a:tcPr anchor="ctr"/>
                </a:tc>
                <a:extLst>
                  <a:ext uri="{0D108BD9-81ED-4DB2-BD59-A6C34878D82A}">
                    <a16:rowId xmlns:a16="http://schemas.microsoft.com/office/drawing/2014/main" val="2382549091"/>
                  </a:ext>
                </a:extLst>
              </a:tr>
              <a:tr h="370840">
                <a:tc>
                  <a:txBody>
                    <a:bodyPr/>
                    <a:lstStyle/>
                    <a:p>
                      <a:pPr algn="ctr"/>
                      <a:r>
                        <a:rPr lang="it-IT" sz="1500" dirty="0">
                          <a:latin typeface="Helvetica" pitchFamily="2" charset="0"/>
                        </a:rPr>
                        <a:t>Contact Force of the </a:t>
                      </a:r>
                      <a:r>
                        <a:rPr lang="it-IT" sz="1500" dirty="0" err="1">
                          <a:latin typeface="Helvetica" pitchFamily="2" charset="0"/>
                        </a:rPr>
                        <a:t>lower</a:t>
                      </a:r>
                      <a:r>
                        <a:rPr lang="it-IT" sz="1500" dirty="0">
                          <a:latin typeface="Helvetica" pitchFamily="2" charset="0"/>
                        </a:rPr>
                        <a:t> </a:t>
                      </a:r>
                      <a:r>
                        <a:rPr lang="it-IT" sz="1500" dirty="0" err="1">
                          <a:latin typeface="Helvetica" pitchFamily="2" charset="0"/>
                        </a:rPr>
                        <a:t>phalanx</a:t>
                      </a:r>
                      <a:r>
                        <a:rPr lang="it-IT" sz="1500" dirty="0">
                          <a:latin typeface="Helvetica" pitchFamily="2" charset="0"/>
                        </a:rPr>
                        <a:t> </a:t>
                      </a:r>
                    </a:p>
                  </a:txBody>
                  <a:tcPr/>
                </a:tc>
                <a:tc>
                  <a:txBody>
                    <a:bodyPr/>
                    <a:lstStyle/>
                    <a:p>
                      <a:pPr algn="ctr"/>
                      <a:r>
                        <a:rPr lang="it-IT" sz="1500" dirty="0">
                          <a:latin typeface="Helvetica" pitchFamily="2" charset="0"/>
                        </a:rPr>
                        <a:t>3.5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2.2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2 </a:t>
                      </a:r>
                      <a:r>
                        <a:rPr lang="it-IT" sz="1500" dirty="0" err="1">
                          <a:latin typeface="Helvetica" pitchFamily="2" charset="0"/>
                        </a:rPr>
                        <a:t>N</a:t>
                      </a:r>
                      <a:endParaRPr lang="it-IT" sz="1500" dirty="0">
                        <a:latin typeface="Helvetica" pitchFamily="2" charset="0"/>
                      </a:endParaRPr>
                    </a:p>
                  </a:txBody>
                  <a:tcPr anchor="ctr"/>
                </a:tc>
                <a:extLst>
                  <a:ext uri="{0D108BD9-81ED-4DB2-BD59-A6C34878D82A}">
                    <a16:rowId xmlns:a16="http://schemas.microsoft.com/office/drawing/2014/main" val="1658294676"/>
                  </a:ext>
                </a:extLst>
              </a:tr>
            </a:tbl>
          </a:graphicData>
        </a:graphic>
      </p:graphicFrame>
      <p:sp>
        <p:nvSpPr>
          <p:cNvPr id="24" name="CasellaDiTesto 23">
            <a:extLst>
              <a:ext uri="{FF2B5EF4-FFF2-40B4-BE49-F238E27FC236}">
                <a16:creationId xmlns:a16="http://schemas.microsoft.com/office/drawing/2014/main" id="{1901EA4E-9B19-74E2-47C9-4C13150F112A}"/>
              </a:ext>
            </a:extLst>
          </p:cNvPr>
          <p:cNvSpPr txBox="1"/>
          <p:nvPr/>
        </p:nvSpPr>
        <p:spPr>
          <a:xfrm>
            <a:off x="5153254" y="2036483"/>
            <a:ext cx="1885487" cy="369332"/>
          </a:xfrm>
          <a:prstGeom prst="rect">
            <a:avLst/>
          </a:prstGeom>
          <a:noFill/>
        </p:spPr>
        <p:txBody>
          <a:bodyPr wrap="square" rtlCol="0">
            <a:spAutoFit/>
          </a:bodyPr>
          <a:lstStyle/>
          <a:p>
            <a:r>
              <a:rPr lang="it-IT" b="1" dirty="0" err="1">
                <a:solidFill>
                  <a:srgbClr val="002060"/>
                </a:solidFill>
                <a:latin typeface="Helvetica" pitchFamily="2" charset="0"/>
              </a:rPr>
              <a:t>Parallel</a:t>
            </a:r>
            <a:r>
              <a:rPr lang="it-IT" b="1" dirty="0">
                <a:solidFill>
                  <a:srgbClr val="002060"/>
                </a:solidFill>
                <a:latin typeface="Helvetica" pitchFamily="2" charset="0"/>
              </a:rPr>
              <a:t> </a:t>
            </a:r>
            <a:r>
              <a:rPr lang="it-IT" b="1" dirty="0" err="1">
                <a:solidFill>
                  <a:srgbClr val="002060"/>
                </a:solidFill>
                <a:latin typeface="Helvetica" pitchFamily="2" charset="0"/>
              </a:rPr>
              <a:t>Gripper</a:t>
            </a:r>
            <a:endParaRPr lang="it-IT" b="1" dirty="0">
              <a:solidFill>
                <a:srgbClr val="002060"/>
              </a:solidFill>
              <a:latin typeface="Helvetica" pitchFamily="2" charset="0"/>
            </a:endParaRPr>
          </a:p>
        </p:txBody>
      </p:sp>
      <p:sp>
        <p:nvSpPr>
          <p:cNvPr id="25" name="CasellaDiTesto 24">
            <a:extLst>
              <a:ext uri="{FF2B5EF4-FFF2-40B4-BE49-F238E27FC236}">
                <a16:creationId xmlns:a16="http://schemas.microsoft.com/office/drawing/2014/main" id="{CE550248-DEE8-255F-2CB5-1C933D1E64CB}"/>
              </a:ext>
            </a:extLst>
          </p:cNvPr>
          <p:cNvSpPr txBox="1"/>
          <p:nvPr/>
        </p:nvSpPr>
        <p:spPr>
          <a:xfrm>
            <a:off x="5024433" y="4330239"/>
            <a:ext cx="2143128" cy="369332"/>
          </a:xfrm>
          <a:prstGeom prst="rect">
            <a:avLst/>
          </a:prstGeom>
          <a:noFill/>
        </p:spPr>
        <p:txBody>
          <a:bodyPr wrap="square" rtlCol="0">
            <a:spAutoFit/>
          </a:bodyPr>
          <a:lstStyle/>
          <a:p>
            <a:r>
              <a:rPr lang="it-IT" b="1" dirty="0" err="1">
                <a:solidFill>
                  <a:srgbClr val="002060"/>
                </a:solidFill>
                <a:latin typeface="Helvetica" pitchFamily="2" charset="0"/>
              </a:rPr>
              <a:t>Adaptive</a:t>
            </a:r>
            <a:r>
              <a:rPr lang="it-IT" b="1" dirty="0">
                <a:solidFill>
                  <a:srgbClr val="002060"/>
                </a:solidFill>
                <a:latin typeface="Helvetica" pitchFamily="2" charset="0"/>
              </a:rPr>
              <a:t> </a:t>
            </a:r>
            <a:r>
              <a:rPr lang="it-IT" b="1" dirty="0" err="1">
                <a:solidFill>
                  <a:srgbClr val="002060"/>
                </a:solidFill>
                <a:latin typeface="Helvetica" pitchFamily="2" charset="0"/>
              </a:rPr>
              <a:t>Gripper</a:t>
            </a:r>
            <a:endParaRPr lang="it-IT" b="1" dirty="0">
              <a:solidFill>
                <a:srgbClr val="002060"/>
              </a:solidFill>
              <a:latin typeface="Helvetica" pitchFamily="2" charset="0"/>
            </a:endParaRPr>
          </a:p>
        </p:txBody>
      </p:sp>
    </p:spTree>
    <p:extLst>
      <p:ext uri="{BB962C8B-B14F-4D97-AF65-F5344CB8AC3E}">
        <p14:creationId xmlns:p14="http://schemas.microsoft.com/office/powerpoint/2010/main" val="230420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34E3E22-D6AF-0AA0-2083-BB81A50B5976}"/>
              </a:ext>
            </a:extLst>
          </p:cNvPr>
          <p:cNvSpPr txBox="1"/>
          <p:nvPr/>
        </p:nvSpPr>
        <p:spPr>
          <a:xfrm>
            <a:off x="3524250" y="448348"/>
            <a:ext cx="5143500" cy="523220"/>
          </a:xfrm>
          <a:prstGeom prst="rect">
            <a:avLst/>
          </a:prstGeom>
          <a:noFill/>
        </p:spPr>
        <p:txBody>
          <a:bodyPr wrap="square" rtlCol="0">
            <a:spAutoFit/>
          </a:bodyPr>
          <a:lstStyle/>
          <a:p>
            <a:pPr algn="ctr"/>
            <a:r>
              <a:rPr lang="it-IT" sz="2800" b="1" dirty="0">
                <a:latin typeface="Helvetica" pitchFamily="2" charset="0"/>
              </a:rPr>
              <a:t>CONCLUSIONS</a:t>
            </a:r>
          </a:p>
        </p:txBody>
      </p:sp>
      <p:sp>
        <p:nvSpPr>
          <p:cNvPr id="2" name="CasellaDiTesto 1">
            <a:extLst>
              <a:ext uri="{FF2B5EF4-FFF2-40B4-BE49-F238E27FC236}">
                <a16:creationId xmlns:a16="http://schemas.microsoft.com/office/drawing/2014/main" id="{6B942210-A986-E020-1969-2B6305F61AE3}"/>
              </a:ext>
            </a:extLst>
          </p:cNvPr>
          <p:cNvSpPr txBox="1"/>
          <p:nvPr/>
        </p:nvSpPr>
        <p:spPr>
          <a:xfrm>
            <a:off x="957072" y="1286201"/>
            <a:ext cx="10277856" cy="923330"/>
          </a:xfrm>
          <a:prstGeom prst="rect">
            <a:avLst/>
          </a:prstGeom>
          <a:noFill/>
        </p:spPr>
        <p:txBody>
          <a:bodyPr wrap="square" rtlCol="0">
            <a:spAutoFit/>
          </a:bodyPr>
          <a:lstStyle/>
          <a:p>
            <a:pPr algn="just"/>
            <a:r>
              <a:rPr lang="it-IT" dirty="0">
                <a:latin typeface="Helvetica" pitchFamily="2" charset="0"/>
              </a:rPr>
              <a:t>In </a:t>
            </a:r>
            <a:r>
              <a:rPr lang="it-IT" dirty="0" err="1">
                <a:latin typeface="Helvetica" pitchFamily="2" charset="0"/>
              </a:rPr>
              <a:t>this</a:t>
            </a:r>
            <a:r>
              <a:rPr lang="it-IT" dirty="0">
                <a:latin typeface="Helvetica" pitchFamily="2" charset="0"/>
              </a:rPr>
              <a:t> study, </a:t>
            </a:r>
            <a:r>
              <a:rPr lang="it-IT" dirty="0" err="1">
                <a:latin typeface="Helvetica" pitchFamily="2" charset="0"/>
              </a:rPr>
              <a:t>we</a:t>
            </a:r>
            <a:r>
              <a:rPr lang="it-IT" dirty="0">
                <a:latin typeface="Helvetica" pitchFamily="2" charset="0"/>
              </a:rPr>
              <a:t> </a:t>
            </a:r>
            <a:r>
              <a:rPr lang="it-IT" dirty="0" err="1">
                <a:latin typeface="Helvetica" pitchFamily="2" charset="0"/>
              </a:rPr>
              <a:t>analyzed</a:t>
            </a:r>
            <a:r>
              <a:rPr lang="it-IT" dirty="0">
                <a:latin typeface="Helvetica" pitchFamily="2" charset="0"/>
              </a:rPr>
              <a:t> and </a:t>
            </a:r>
            <a:r>
              <a:rPr lang="it-IT" dirty="0" err="1">
                <a:latin typeface="Helvetica" pitchFamily="2" charset="0"/>
              </a:rPr>
              <a:t>compared</a:t>
            </a:r>
            <a:r>
              <a:rPr lang="it-IT" dirty="0">
                <a:latin typeface="Helvetica" pitchFamily="2" charset="0"/>
              </a:rPr>
              <a:t> the performance of a </a:t>
            </a:r>
            <a:r>
              <a:rPr lang="it-IT" dirty="0" err="1">
                <a:latin typeface="Helvetica" pitchFamily="2" charset="0"/>
              </a:rPr>
              <a:t>parallel</a:t>
            </a:r>
            <a:r>
              <a:rPr lang="it-IT" dirty="0">
                <a:latin typeface="Helvetica" pitchFamily="2" charset="0"/>
              </a:rPr>
              <a:t> </a:t>
            </a:r>
            <a:r>
              <a:rPr lang="it-IT" dirty="0" err="1">
                <a:latin typeface="Helvetica" pitchFamily="2" charset="0"/>
              </a:rPr>
              <a:t>gripper</a:t>
            </a:r>
            <a:r>
              <a:rPr lang="it-IT" dirty="0">
                <a:latin typeface="Helvetica" pitchFamily="2" charset="0"/>
              </a:rPr>
              <a:t> and an </a:t>
            </a:r>
            <a:r>
              <a:rPr lang="it-IT" dirty="0" err="1">
                <a:latin typeface="Helvetica" pitchFamily="2" charset="0"/>
              </a:rPr>
              <a:t>adaptive</a:t>
            </a:r>
            <a:r>
              <a:rPr lang="it-IT" dirty="0">
                <a:latin typeface="Helvetica" pitchFamily="2" charset="0"/>
              </a:rPr>
              <a:t> </a:t>
            </a:r>
            <a:r>
              <a:rPr lang="it-IT" dirty="0" err="1">
                <a:latin typeface="Helvetica" pitchFamily="2" charset="0"/>
              </a:rPr>
              <a:t>gripper</a:t>
            </a:r>
            <a:r>
              <a:rPr lang="it-IT" dirty="0">
                <a:latin typeface="Helvetica" pitchFamily="2" charset="0"/>
              </a:rPr>
              <a:t> with the </a:t>
            </a:r>
            <a:r>
              <a:rPr lang="it-IT" dirty="0" err="1">
                <a:latin typeface="Helvetica" pitchFamily="2" charset="0"/>
              </a:rPr>
              <a:t>aim</a:t>
            </a:r>
            <a:r>
              <a:rPr lang="it-IT" dirty="0">
                <a:latin typeface="Helvetica" pitchFamily="2" charset="0"/>
              </a:rPr>
              <a:t> of </a:t>
            </a:r>
            <a:r>
              <a:rPr lang="it-IT" dirty="0" err="1">
                <a:latin typeface="Helvetica" pitchFamily="2" charset="0"/>
              </a:rPr>
              <a:t>evaluating</a:t>
            </a:r>
            <a:r>
              <a:rPr lang="it-IT" dirty="0">
                <a:latin typeface="Helvetica" pitchFamily="2" charset="0"/>
              </a:rPr>
              <a:t> </a:t>
            </a:r>
            <a:r>
              <a:rPr lang="it-IT" dirty="0" err="1">
                <a:latin typeface="Helvetica" pitchFamily="2" charset="0"/>
              </a:rPr>
              <a:t>their</a:t>
            </a:r>
            <a:r>
              <a:rPr lang="it-IT" dirty="0">
                <a:latin typeface="Helvetica" pitchFamily="2" charset="0"/>
              </a:rPr>
              <a:t> </a:t>
            </a:r>
            <a:r>
              <a:rPr lang="it-IT" dirty="0" err="1">
                <a:latin typeface="Helvetica" pitchFamily="2" charset="0"/>
              </a:rPr>
              <a:t>effectiveness</a:t>
            </a:r>
            <a:r>
              <a:rPr lang="it-IT" dirty="0">
                <a:latin typeface="Helvetica" pitchFamily="2" charset="0"/>
              </a:rPr>
              <a:t> in </a:t>
            </a:r>
            <a:r>
              <a:rPr lang="it-IT" dirty="0" err="1">
                <a:latin typeface="Helvetica" pitchFamily="2" charset="0"/>
              </a:rPr>
              <a:t>object</a:t>
            </a:r>
            <a:r>
              <a:rPr lang="it-IT" dirty="0">
                <a:latin typeface="Helvetica" pitchFamily="2" charset="0"/>
              </a:rPr>
              <a:t> </a:t>
            </a:r>
            <a:r>
              <a:rPr lang="it-IT" dirty="0" err="1">
                <a:latin typeface="Helvetica" pitchFamily="2" charset="0"/>
              </a:rPr>
              <a:t>manipulation</a:t>
            </a:r>
            <a:r>
              <a:rPr lang="it-IT" dirty="0">
                <a:latin typeface="Helvetica" pitchFamily="2" charset="0"/>
              </a:rPr>
              <a:t>. The </a:t>
            </a:r>
            <a:r>
              <a:rPr lang="it-IT" dirty="0" err="1">
                <a:latin typeface="Helvetica" pitchFamily="2" charset="0"/>
              </a:rPr>
              <a:t>simulations</a:t>
            </a:r>
            <a:r>
              <a:rPr lang="it-IT" dirty="0">
                <a:latin typeface="Helvetica" pitchFamily="2" charset="0"/>
              </a:rPr>
              <a:t> </a:t>
            </a:r>
            <a:r>
              <a:rPr lang="it-IT" dirty="0" err="1">
                <a:latin typeface="Helvetica" pitchFamily="2" charset="0"/>
              </a:rPr>
              <a:t>conducted</a:t>
            </a:r>
            <a:r>
              <a:rPr lang="it-IT" dirty="0">
                <a:latin typeface="Helvetica" pitchFamily="2" charset="0"/>
              </a:rPr>
              <a:t> </a:t>
            </a:r>
            <a:r>
              <a:rPr lang="it-IT" dirty="0" err="1">
                <a:latin typeface="Helvetica" pitchFamily="2" charset="0"/>
              </a:rPr>
              <a:t>highlighted</a:t>
            </a:r>
            <a:r>
              <a:rPr lang="it-IT" dirty="0">
                <a:latin typeface="Helvetica" pitchFamily="2" charset="0"/>
              </a:rPr>
              <a:t> </a:t>
            </a:r>
            <a:r>
              <a:rPr lang="it-IT" dirty="0" err="1">
                <a:latin typeface="Helvetica" pitchFamily="2" charset="0"/>
              </a:rPr>
              <a:t>significant</a:t>
            </a:r>
            <a:r>
              <a:rPr lang="it-IT" dirty="0">
                <a:latin typeface="Helvetica" pitchFamily="2" charset="0"/>
              </a:rPr>
              <a:t> </a:t>
            </a:r>
            <a:r>
              <a:rPr lang="it-IT" dirty="0" err="1">
                <a:latin typeface="Helvetica" pitchFamily="2" charset="0"/>
              </a:rPr>
              <a:t>differences</a:t>
            </a:r>
            <a:r>
              <a:rPr lang="it-IT" dirty="0">
                <a:latin typeface="Helvetica" pitchFamily="2" charset="0"/>
              </a:rPr>
              <a:t> </a:t>
            </a:r>
            <a:r>
              <a:rPr lang="it-IT" dirty="0" err="1">
                <a:latin typeface="Helvetica" pitchFamily="2" charset="0"/>
              </a:rPr>
              <a:t>between</a:t>
            </a:r>
            <a:r>
              <a:rPr lang="it-IT" dirty="0">
                <a:latin typeface="Helvetica" pitchFamily="2" charset="0"/>
              </a:rPr>
              <a:t> the </a:t>
            </a:r>
            <a:r>
              <a:rPr lang="it-IT" dirty="0" err="1">
                <a:latin typeface="Helvetica" pitchFamily="2" charset="0"/>
              </a:rPr>
              <a:t>two</a:t>
            </a:r>
            <a:r>
              <a:rPr lang="it-IT" dirty="0">
                <a:latin typeface="Helvetica" pitchFamily="2" charset="0"/>
              </a:rPr>
              <a:t> </a:t>
            </a:r>
            <a:r>
              <a:rPr lang="it-IT" dirty="0" err="1">
                <a:latin typeface="Helvetica" pitchFamily="2" charset="0"/>
              </a:rPr>
              <a:t>configurations</a:t>
            </a:r>
            <a:r>
              <a:rPr lang="it-IT" dirty="0">
                <a:latin typeface="Helvetica" pitchFamily="2" charset="0"/>
              </a:rPr>
              <a:t>.</a:t>
            </a:r>
          </a:p>
        </p:txBody>
      </p:sp>
      <p:graphicFrame>
        <p:nvGraphicFramePr>
          <p:cNvPr id="5" name="Tabella 4">
            <a:extLst>
              <a:ext uri="{FF2B5EF4-FFF2-40B4-BE49-F238E27FC236}">
                <a16:creationId xmlns:a16="http://schemas.microsoft.com/office/drawing/2014/main" id="{F6A577F1-4CE0-F494-E37C-E739125DB0F2}"/>
              </a:ext>
            </a:extLst>
          </p:cNvPr>
          <p:cNvGraphicFramePr>
            <a:graphicFrameLocks noGrp="1"/>
          </p:cNvGraphicFramePr>
          <p:nvPr>
            <p:extLst>
              <p:ext uri="{D42A27DB-BD31-4B8C-83A1-F6EECF244321}">
                <p14:modId xmlns:p14="http://schemas.microsoft.com/office/powerpoint/2010/main" val="3206051567"/>
              </p:ext>
            </p:extLst>
          </p:nvPr>
        </p:nvGraphicFramePr>
        <p:xfrm>
          <a:off x="1492683" y="2524165"/>
          <a:ext cx="9206634" cy="1809670"/>
        </p:xfrm>
        <a:graphic>
          <a:graphicData uri="http://schemas.openxmlformats.org/drawingml/2006/table">
            <a:tbl>
              <a:tblPr firstRow="1" bandRow="1">
                <a:tableStyleId>{5C22544A-7EE6-4342-B048-85BDC9FD1C3A}</a:tableStyleId>
              </a:tblPr>
              <a:tblGrid>
                <a:gridCol w="4603317">
                  <a:extLst>
                    <a:ext uri="{9D8B030D-6E8A-4147-A177-3AD203B41FA5}">
                      <a16:colId xmlns:a16="http://schemas.microsoft.com/office/drawing/2014/main" val="3965904615"/>
                    </a:ext>
                  </a:extLst>
                </a:gridCol>
                <a:gridCol w="4603317">
                  <a:extLst>
                    <a:ext uri="{9D8B030D-6E8A-4147-A177-3AD203B41FA5}">
                      <a16:colId xmlns:a16="http://schemas.microsoft.com/office/drawing/2014/main" val="1166990323"/>
                    </a:ext>
                  </a:extLst>
                </a:gridCol>
              </a:tblGrid>
              <a:tr h="448477">
                <a:tc>
                  <a:txBody>
                    <a:bodyPr/>
                    <a:lstStyle/>
                    <a:p>
                      <a:pPr algn="ctr"/>
                      <a:r>
                        <a:rPr lang="it-IT" sz="1600" dirty="0">
                          <a:latin typeface="Helvetica" pitchFamily="2" charset="0"/>
                        </a:rPr>
                        <a:t>ADVANTAGES OF THE PARALLEL GRIPPER</a:t>
                      </a:r>
                    </a:p>
                  </a:txBody>
                  <a:tcPr anchor="ctr">
                    <a:solidFill>
                      <a:srgbClr val="002060"/>
                    </a:solidFill>
                  </a:tcPr>
                </a:tc>
                <a:tc>
                  <a:txBody>
                    <a:bodyPr/>
                    <a:lstStyle/>
                    <a:p>
                      <a:pPr algn="ctr"/>
                      <a:r>
                        <a:rPr lang="it-IT" sz="1600" dirty="0">
                          <a:latin typeface="Helvetica" pitchFamily="2" charset="0"/>
                        </a:rPr>
                        <a:t>ADVANTAGES OF THE ADAPTIVE GRIPPER</a:t>
                      </a:r>
                    </a:p>
                  </a:txBody>
                  <a:tcPr anchor="ctr">
                    <a:solidFill>
                      <a:srgbClr val="002060"/>
                    </a:solidFill>
                  </a:tcPr>
                </a:tc>
                <a:extLst>
                  <a:ext uri="{0D108BD9-81ED-4DB2-BD59-A6C34878D82A}">
                    <a16:rowId xmlns:a16="http://schemas.microsoft.com/office/drawing/2014/main" val="1543720413"/>
                  </a:ext>
                </a:extLst>
              </a:tr>
              <a:tr h="453731">
                <a:tc>
                  <a:txBody>
                    <a:bodyPr/>
                    <a:lstStyle/>
                    <a:p>
                      <a:pPr algn="ctr"/>
                      <a:r>
                        <a:rPr lang="it-IT" sz="1600" dirty="0">
                          <a:latin typeface="Helvetica" pitchFamily="2" charset="0"/>
                        </a:rPr>
                        <a:t>Greater </a:t>
                      </a:r>
                      <a:r>
                        <a:rPr lang="it-IT" sz="1600" dirty="0" err="1">
                          <a:latin typeface="Helvetica" pitchFamily="2" charset="0"/>
                        </a:rPr>
                        <a:t>concentrated</a:t>
                      </a:r>
                      <a:r>
                        <a:rPr lang="it-IT" sz="1600" dirty="0">
                          <a:latin typeface="Helvetica" pitchFamily="2" charset="0"/>
                        </a:rPr>
                        <a:t> </a:t>
                      </a:r>
                      <a:r>
                        <a:rPr lang="it-IT" sz="1600" dirty="0" err="1">
                          <a:latin typeface="Helvetica" pitchFamily="2" charset="0"/>
                        </a:rPr>
                        <a:t>gripping</a:t>
                      </a:r>
                      <a:r>
                        <a:rPr lang="it-IT" sz="1600" dirty="0">
                          <a:latin typeface="Helvetica" pitchFamily="2" charset="0"/>
                        </a:rPr>
                        <a:t> force</a:t>
                      </a:r>
                    </a:p>
                  </a:txBody>
                  <a:tcPr anchor="ctr"/>
                </a:tc>
                <a:tc>
                  <a:txBody>
                    <a:bodyPr/>
                    <a:lstStyle/>
                    <a:p>
                      <a:pPr algn="ctr"/>
                      <a:r>
                        <a:rPr lang="it-IT" sz="1600" dirty="0" err="1">
                          <a:latin typeface="Helvetica" pitchFamily="2" charset="0"/>
                        </a:rPr>
                        <a:t>Even</a:t>
                      </a:r>
                      <a:r>
                        <a:rPr lang="it-IT" sz="1600" dirty="0">
                          <a:latin typeface="Helvetica" pitchFamily="2" charset="0"/>
                        </a:rPr>
                        <a:t> </a:t>
                      </a:r>
                      <a:r>
                        <a:rPr lang="it-IT" sz="1600" dirty="0" err="1">
                          <a:latin typeface="Helvetica" pitchFamily="2" charset="0"/>
                        </a:rPr>
                        <a:t>distribution</a:t>
                      </a:r>
                      <a:r>
                        <a:rPr lang="it-IT" sz="1600" dirty="0">
                          <a:latin typeface="Helvetica" pitchFamily="2" charset="0"/>
                        </a:rPr>
                        <a:t> of </a:t>
                      </a:r>
                      <a:r>
                        <a:rPr lang="it-IT" sz="1600" dirty="0" err="1">
                          <a:latin typeface="Helvetica" pitchFamily="2" charset="0"/>
                        </a:rPr>
                        <a:t>forces</a:t>
                      </a:r>
                      <a:endParaRPr lang="it-IT" sz="1600" dirty="0">
                        <a:latin typeface="Helvetica" pitchFamily="2" charset="0"/>
                      </a:endParaRPr>
                    </a:p>
                  </a:txBody>
                  <a:tcPr anchor="ctr"/>
                </a:tc>
                <a:extLst>
                  <a:ext uri="{0D108BD9-81ED-4DB2-BD59-A6C34878D82A}">
                    <a16:rowId xmlns:a16="http://schemas.microsoft.com/office/drawing/2014/main" val="2382549091"/>
                  </a:ext>
                </a:extLst>
              </a:tr>
              <a:tr h="453731">
                <a:tc>
                  <a:txBody>
                    <a:bodyPr/>
                    <a:lstStyle/>
                    <a:p>
                      <a:pPr algn="ctr"/>
                      <a:r>
                        <a:rPr lang="it-IT" sz="1600" dirty="0">
                          <a:latin typeface="Helvetica" pitchFamily="2" charset="0"/>
                        </a:rPr>
                        <a:t>Lower production costs</a:t>
                      </a:r>
                    </a:p>
                  </a:txBody>
                  <a:tcPr anchor="ctr"/>
                </a:tc>
                <a:tc>
                  <a:txBody>
                    <a:bodyPr/>
                    <a:lstStyle/>
                    <a:p>
                      <a:pPr algn="ctr"/>
                      <a:r>
                        <a:rPr lang="it-IT" sz="1600" dirty="0" err="1">
                          <a:latin typeface="Helvetica" pitchFamily="2" charset="0"/>
                        </a:rPr>
                        <a:t>Adaptability</a:t>
                      </a:r>
                      <a:r>
                        <a:rPr lang="it-IT" sz="1600" dirty="0">
                          <a:latin typeface="Helvetica" pitchFamily="2" charset="0"/>
                        </a:rPr>
                        <a:t> to </a:t>
                      </a:r>
                      <a:r>
                        <a:rPr lang="it-IT" sz="1600" dirty="0" err="1">
                          <a:latin typeface="Helvetica" pitchFamily="2" charset="0"/>
                        </a:rPr>
                        <a:t>irregularly</a:t>
                      </a:r>
                      <a:r>
                        <a:rPr lang="it-IT" sz="1600" dirty="0">
                          <a:latin typeface="Helvetica" pitchFamily="2" charset="0"/>
                        </a:rPr>
                        <a:t> </a:t>
                      </a:r>
                      <a:r>
                        <a:rPr lang="it-IT" sz="1600" dirty="0" err="1">
                          <a:latin typeface="Helvetica" pitchFamily="2" charset="0"/>
                        </a:rPr>
                        <a:t>shaped</a:t>
                      </a:r>
                      <a:r>
                        <a:rPr lang="it-IT" sz="1600" dirty="0">
                          <a:latin typeface="Helvetica" pitchFamily="2" charset="0"/>
                        </a:rPr>
                        <a:t> </a:t>
                      </a:r>
                      <a:r>
                        <a:rPr lang="it-IT" sz="1600" dirty="0" err="1">
                          <a:latin typeface="Helvetica" pitchFamily="2" charset="0"/>
                        </a:rPr>
                        <a:t>objects</a:t>
                      </a:r>
                      <a:endParaRPr lang="it-IT" sz="1600" dirty="0">
                        <a:latin typeface="Helvetica" pitchFamily="2" charset="0"/>
                      </a:endParaRPr>
                    </a:p>
                  </a:txBody>
                  <a:tcPr anchor="ctr"/>
                </a:tc>
                <a:extLst>
                  <a:ext uri="{0D108BD9-81ED-4DB2-BD59-A6C34878D82A}">
                    <a16:rowId xmlns:a16="http://schemas.microsoft.com/office/drawing/2014/main" val="2610961838"/>
                  </a:ext>
                </a:extLst>
              </a:tr>
              <a:tr h="453731">
                <a:tc>
                  <a:txBody>
                    <a:bodyPr/>
                    <a:lstStyle/>
                    <a:p>
                      <a:pPr algn="ctr"/>
                      <a:r>
                        <a:rPr lang="it-IT" sz="1600" dirty="0" err="1">
                          <a:latin typeface="Helvetica" pitchFamily="2" charset="0"/>
                        </a:rPr>
                        <a:t>Simplicity</a:t>
                      </a:r>
                      <a:r>
                        <a:rPr lang="it-IT" sz="1600" dirty="0">
                          <a:latin typeface="Helvetica" pitchFamily="2" charset="0"/>
                        </a:rPr>
                        <a:t> in design</a:t>
                      </a:r>
                    </a:p>
                  </a:txBody>
                  <a:tcPr anchor="ctr"/>
                </a:tc>
                <a:tc>
                  <a:txBody>
                    <a:bodyPr/>
                    <a:lstStyle/>
                    <a:p>
                      <a:pPr algn="ctr"/>
                      <a:r>
                        <a:rPr lang="it-IT" sz="1600" dirty="0" err="1">
                          <a:latin typeface="Helvetica" pitchFamily="2" charset="0"/>
                        </a:rPr>
                        <a:t>Reduced</a:t>
                      </a:r>
                      <a:r>
                        <a:rPr lang="it-IT" sz="1600" dirty="0">
                          <a:latin typeface="Helvetica" pitchFamily="2" charset="0"/>
                        </a:rPr>
                        <a:t> risk of </a:t>
                      </a:r>
                      <a:r>
                        <a:rPr lang="it-IT" sz="1600" dirty="0" err="1">
                          <a:latin typeface="Helvetica" pitchFamily="2" charset="0"/>
                        </a:rPr>
                        <a:t>damaging</a:t>
                      </a:r>
                      <a:r>
                        <a:rPr lang="it-IT" sz="1600" dirty="0">
                          <a:latin typeface="Helvetica" pitchFamily="2" charset="0"/>
                        </a:rPr>
                        <a:t> delicate </a:t>
                      </a:r>
                      <a:r>
                        <a:rPr lang="it-IT" sz="1600" dirty="0" err="1">
                          <a:latin typeface="Helvetica" pitchFamily="2" charset="0"/>
                        </a:rPr>
                        <a:t>objects</a:t>
                      </a:r>
                      <a:endParaRPr lang="it-IT" sz="1600" dirty="0">
                        <a:latin typeface="Helvetica" pitchFamily="2" charset="0"/>
                      </a:endParaRPr>
                    </a:p>
                  </a:txBody>
                  <a:tcPr anchor="ctr"/>
                </a:tc>
                <a:extLst>
                  <a:ext uri="{0D108BD9-81ED-4DB2-BD59-A6C34878D82A}">
                    <a16:rowId xmlns:a16="http://schemas.microsoft.com/office/drawing/2014/main" val="2664700228"/>
                  </a:ext>
                </a:extLst>
              </a:tr>
            </a:tbl>
          </a:graphicData>
        </a:graphic>
      </p:graphicFrame>
      <p:sp>
        <p:nvSpPr>
          <p:cNvPr id="7" name="CasellaDiTesto 6">
            <a:extLst>
              <a:ext uri="{FF2B5EF4-FFF2-40B4-BE49-F238E27FC236}">
                <a16:creationId xmlns:a16="http://schemas.microsoft.com/office/drawing/2014/main" id="{4A53815E-F1BB-721F-14AD-B81307F4EDF6}"/>
              </a:ext>
            </a:extLst>
          </p:cNvPr>
          <p:cNvSpPr txBox="1"/>
          <p:nvPr/>
        </p:nvSpPr>
        <p:spPr>
          <a:xfrm>
            <a:off x="957072" y="4862348"/>
            <a:ext cx="10277856" cy="369332"/>
          </a:xfrm>
          <a:prstGeom prst="rect">
            <a:avLst/>
          </a:prstGeom>
          <a:noFill/>
        </p:spPr>
        <p:txBody>
          <a:bodyPr wrap="square" rtlCol="0">
            <a:spAutoFit/>
          </a:bodyPr>
          <a:lstStyle/>
          <a:p>
            <a:pPr algn="just"/>
            <a:r>
              <a:rPr lang="it-IT" dirty="0" err="1">
                <a:solidFill>
                  <a:srgbClr val="0E0E0E"/>
                </a:solidFill>
                <a:effectLst/>
                <a:latin typeface=".SF NS"/>
              </a:rPr>
              <a:t>As</a:t>
            </a:r>
            <a:r>
              <a:rPr lang="it-IT" dirty="0">
                <a:solidFill>
                  <a:srgbClr val="0E0E0E"/>
                </a:solidFill>
                <a:effectLst/>
                <a:latin typeface=".SF NS"/>
              </a:rPr>
              <a:t> future </a:t>
            </a:r>
            <a:r>
              <a:rPr lang="it-IT" dirty="0" err="1">
                <a:solidFill>
                  <a:srgbClr val="0E0E0E"/>
                </a:solidFill>
                <a:effectLst/>
                <a:latin typeface=".SF NS"/>
              </a:rPr>
              <a:t>developments</a:t>
            </a:r>
            <a:r>
              <a:rPr lang="it-IT" dirty="0">
                <a:solidFill>
                  <a:srgbClr val="0E0E0E"/>
                </a:solidFill>
                <a:effectLst/>
                <a:latin typeface=".SF NS"/>
              </a:rPr>
              <a:t> for </a:t>
            </a:r>
            <a:r>
              <a:rPr lang="it-IT" dirty="0" err="1">
                <a:solidFill>
                  <a:srgbClr val="0E0E0E"/>
                </a:solidFill>
                <a:effectLst/>
                <a:latin typeface=".SF NS"/>
              </a:rPr>
              <a:t>this</a:t>
            </a:r>
            <a:r>
              <a:rPr lang="it-IT" dirty="0">
                <a:solidFill>
                  <a:srgbClr val="0E0E0E"/>
                </a:solidFill>
                <a:effectLst/>
                <a:latin typeface=".SF NS"/>
              </a:rPr>
              <a:t> project, the following </a:t>
            </a:r>
            <a:r>
              <a:rPr lang="it-IT" dirty="0" err="1">
                <a:solidFill>
                  <a:srgbClr val="0E0E0E"/>
                </a:solidFill>
                <a:effectLst/>
                <a:latin typeface=".SF NS"/>
              </a:rPr>
              <a:t>objectives</a:t>
            </a:r>
            <a:r>
              <a:rPr lang="it-IT" dirty="0">
                <a:solidFill>
                  <a:srgbClr val="0E0E0E"/>
                </a:solidFill>
                <a:effectLst/>
                <a:latin typeface=".SF NS"/>
              </a:rPr>
              <a:t> are </a:t>
            </a:r>
            <a:r>
              <a:rPr lang="it-IT" dirty="0" err="1">
                <a:solidFill>
                  <a:srgbClr val="0E0E0E"/>
                </a:solidFill>
                <a:effectLst/>
                <a:latin typeface=".SF NS"/>
              </a:rPr>
              <a:t>planned</a:t>
            </a:r>
            <a:r>
              <a:rPr lang="it-IT" dirty="0">
                <a:solidFill>
                  <a:srgbClr val="0E0E0E"/>
                </a:solidFill>
                <a:effectLst/>
                <a:latin typeface=".SF NS"/>
              </a:rPr>
              <a:t>:</a:t>
            </a:r>
          </a:p>
        </p:txBody>
      </p:sp>
      <p:grpSp>
        <p:nvGrpSpPr>
          <p:cNvPr id="8" name="Group 1">
            <a:extLst>
              <a:ext uri="{FF2B5EF4-FFF2-40B4-BE49-F238E27FC236}">
                <a16:creationId xmlns:a16="http://schemas.microsoft.com/office/drawing/2014/main" id="{C36A1E28-1387-F00A-8397-2E7097E91F3F}"/>
              </a:ext>
            </a:extLst>
          </p:cNvPr>
          <p:cNvGrpSpPr/>
          <p:nvPr/>
        </p:nvGrpSpPr>
        <p:grpSpPr>
          <a:xfrm>
            <a:off x="4360286" y="5726501"/>
            <a:ext cx="3471428" cy="486720"/>
            <a:chOff x="0" y="573138"/>
            <a:chExt cx="5525729" cy="486720"/>
          </a:xfrm>
          <a:solidFill>
            <a:srgbClr val="002060"/>
          </a:solidFill>
        </p:grpSpPr>
        <p:sp>
          <p:nvSpPr>
            <p:cNvPr id="9" name="Rectangle: Rounded Corners 5">
              <a:extLst>
                <a:ext uri="{FF2B5EF4-FFF2-40B4-BE49-F238E27FC236}">
                  <a16:creationId xmlns:a16="http://schemas.microsoft.com/office/drawing/2014/main" id="{85995D32-65D8-5662-530B-484688D05FD4}"/>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0" name="Rectangle: Rounded Corners 4">
              <a:extLst>
                <a:ext uri="{FF2B5EF4-FFF2-40B4-BE49-F238E27FC236}">
                  <a16:creationId xmlns:a16="http://schemas.microsoft.com/office/drawing/2014/main" id="{14C7070C-BDE9-9714-7326-1C20D164FCED}"/>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a:r>
                <a:rPr lang="it-IT" dirty="0">
                  <a:solidFill>
                    <a:schemeClr val="bg1"/>
                  </a:solidFill>
                  <a:effectLst/>
                  <a:latin typeface="Helvetica" pitchFamily="2" charset="0"/>
                </a:rPr>
                <a:t>3D printing of the </a:t>
              </a:r>
              <a:r>
                <a:rPr lang="it-IT" dirty="0" err="1">
                  <a:solidFill>
                    <a:schemeClr val="bg1"/>
                  </a:solidFill>
                  <a:effectLst/>
                  <a:latin typeface="Helvetica" pitchFamily="2" charset="0"/>
                </a:rPr>
                <a:t>prototype</a:t>
              </a:r>
              <a:endParaRPr lang="it-IT" dirty="0">
                <a:solidFill>
                  <a:schemeClr val="bg1"/>
                </a:solidFill>
                <a:effectLst/>
                <a:latin typeface="Helvetica" pitchFamily="2" charset="0"/>
              </a:endParaRPr>
            </a:p>
          </p:txBody>
        </p:sp>
      </p:grpSp>
      <p:grpSp>
        <p:nvGrpSpPr>
          <p:cNvPr id="11" name="Group 1">
            <a:extLst>
              <a:ext uri="{FF2B5EF4-FFF2-40B4-BE49-F238E27FC236}">
                <a16:creationId xmlns:a16="http://schemas.microsoft.com/office/drawing/2014/main" id="{9B3CB65A-FF9D-D713-B556-59A3F74D23F5}"/>
              </a:ext>
            </a:extLst>
          </p:cNvPr>
          <p:cNvGrpSpPr/>
          <p:nvPr/>
        </p:nvGrpSpPr>
        <p:grpSpPr>
          <a:xfrm>
            <a:off x="738751" y="5726501"/>
            <a:ext cx="3471428" cy="486720"/>
            <a:chOff x="0" y="573138"/>
            <a:chExt cx="5525729" cy="486720"/>
          </a:xfrm>
          <a:solidFill>
            <a:srgbClr val="002060"/>
          </a:solidFill>
        </p:grpSpPr>
        <p:sp>
          <p:nvSpPr>
            <p:cNvPr id="12" name="Rectangle: Rounded Corners 5">
              <a:extLst>
                <a:ext uri="{FF2B5EF4-FFF2-40B4-BE49-F238E27FC236}">
                  <a16:creationId xmlns:a16="http://schemas.microsoft.com/office/drawing/2014/main" id="{F3F37FB1-8385-FED6-38F5-5F6F6F86F802}"/>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3" name="Rectangle: Rounded Corners 4">
              <a:extLst>
                <a:ext uri="{FF2B5EF4-FFF2-40B4-BE49-F238E27FC236}">
                  <a16:creationId xmlns:a16="http://schemas.microsoft.com/office/drawing/2014/main" id="{2BCA2390-2B3F-8432-5F23-1CC388A8E52D}"/>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Helvetica" pitchFamily="2" charset="0"/>
                </a:rPr>
                <a:t>Finite Element Method analysis</a:t>
              </a:r>
            </a:p>
          </p:txBody>
        </p:sp>
      </p:grpSp>
      <p:grpSp>
        <p:nvGrpSpPr>
          <p:cNvPr id="14" name="Group 1">
            <a:extLst>
              <a:ext uri="{FF2B5EF4-FFF2-40B4-BE49-F238E27FC236}">
                <a16:creationId xmlns:a16="http://schemas.microsoft.com/office/drawing/2014/main" id="{8FB914AD-321F-C5A8-F2B9-E5F5100C3762}"/>
              </a:ext>
            </a:extLst>
          </p:cNvPr>
          <p:cNvGrpSpPr/>
          <p:nvPr/>
        </p:nvGrpSpPr>
        <p:grpSpPr>
          <a:xfrm>
            <a:off x="7981820" y="5726501"/>
            <a:ext cx="3456502" cy="486720"/>
            <a:chOff x="0" y="573138"/>
            <a:chExt cx="5525729" cy="486720"/>
          </a:xfrm>
          <a:solidFill>
            <a:srgbClr val="002060"/>
          </a:solidFill>
        </p:grpSpPr>
        <p:sp>
          <p:nvSpPr>
            <p:cNvPr id="15" name="Rectangle: Rounded Corners 5">
              <a:extLst>
                <a:ext uri="{FF2B5EF4-FFF2-40B4-BE49-F238E27FC236}">
                  <a16:creationId xmlns:a16="http://schemas.microsoft.com/office/drawing/2014/main" id="{28316DAA-AB94-3BD9-19D5-D39A013E965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6" name="Rectangle: Rounded Corners 4">
              <a:extLst>
                <a:ext uri="{FF2B5EF4-FFF2-40B4-BE49-F238E27FC236}">
                  <a16:creationId xmlns:a16="http://schemas.microsoft.com/office/drawing/2014/main" id="{AC828283-9DBE-B600-47CE-32AD91411F31}"/>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a:r>
                <a:rPr lang="it-IT" dirty="0" err="1">
                  <a:solidFill>
                    <a:schemeClr val="bg1"/>
                  </a:solidFill>
                  <a:effectLst/>
                  <a:latin typeface="Helvetica" pitchFamily="2" charset="0"/>
                </a:rPr>
                <a:t>Experimental</a:t>
              </a:r>
              <a:r>
                <a:rPr lang="it-IT" dirty="0">
                  <a:solidFill>
                    <a:schemeClr val="bg1"/>
                  </a:solidFill>
                  <a:effectLst/>
                  <a:latin typeface="Helvetica" pitchFamily="2" charset="0"/>
                </a:rPr>
                <a:t> </a:t>
              </a:r>
              <a:r>
                <a:rPr lang="it-IT" dirty="0" err="1">
                  <a:solidFill>
                    <a:schemeClr val="bg1"/>
                  </a:solidFill>
                  <a:effectLst/>
                  <a:latin typeface="Helvetica" pitchFamily="2" charset="0"/>
                </a:rPr>
                <a:t>validation</a:t>
              </a:r>
              <a:endParaRPr lang="it-IT" dirty="0">
                <a:solidFill>
                  <a:schemeClr val="bg1"/>
                </a:solidFill>
                <a:effectLst/>
                <a:latin typeface="Helvetica" pitchFamily="2" charset="0"/>
              </a:endParaRPr>
            </a:p>
          </p:txBody>
        </p:sp>
      </p:grpSp>
      <p:sp>
        <p:nvSpPr>
          <p:cNvPr id="3" name="Figura a mano libera 2">
            <a:extLst>
              <a:ext uri="{FF2B5EF4-FFF2-40B4-BE49-F238E27FC236}">
                <a16:creationId xmlns:a16="http://schemas.microsoft.com/office/drawing/2014/main" id="{AE5AE895-7FBB-2248-FD72-EE3B9BED72CD}"/>
              </a:ext>
            </a:extLst>
          </p:cNvPr>
          <p:cNvSpPr/>
          <p:nvPr/>
        </p:nvSpPr>
        <p:spPr>
          <a:xfrm>
            <a:off x="-1156427" y="6772774"/>
            <a:ext cx="14504854" cy="3648436"/>
          </a:xfrm>
          <a:custGeom>
            <a:avLst/>
            <a:gdLst>
              <a:gd name="connsiteX0" fmla="*/ 1075963 w 14504854"/>
              <a:gd name="connsiteY0" fmla="*/ 285509 h 3648436"/>
              <a:gd name="connsiteX1" fmla="*/ 2719026 w 14504854"/>
              <a:gd name="connsiteY1" fmla="*/ 1771409 h 3648436"/>
              <a:gd name="connsiteX2" fmla="*/ 7019563 w 14504854"/>
              <a:gd name="connsiteY2" fmla="*/ 556971 h 3648436"/>
              <a:gd name="connsiteX3" fmla="*/ 13291776 w 14504854"/>
              <a:gd name="connsiteY3" fmla="*/ 2942984 h 3648436"/>
              <a:gd name="connsiteX4" fmla="*/ 13320351 w 14504854"/>
              <a:gd name="connsiteY4" fmla="*/ 3371609 h 3648436"/>
              <a:gd name="connsiteX5" fmla="*/ 933088 w 14504854"/>
              <a:gd name="connsiteY5" fmla="*/ 3414471 h 3648436"/>
              <a:gd name="connsiteX6" fmla="*/ 904513 w 14504854"/>
              <a:gd name="connsiteY6" fmla="*/ 299796 h 3648436"/>
              <a:gd name="connsiteX7" fmla="*/ 1075963 w 14504854"/>
              <a:gd name="connsiteY7" fmla="*/ 285509 h 364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04854" h="3648436">
                <a:moveTo>
                  <a:pt x="1075963" y="285509"/>
                </a:moveTo>
                <a:cubicBezTo>
                  <a:pt x="1378382" y="530778"/>
                  <a:pt x="1728426" y="1726165"/>
                  <a:pt x="2719026" y="1771409"/>
                </a:cubicBezTo>
                <a:cubicBezTo>
                  <a:pt x="3709626" y="1816653"/>
                  <a:pt x="5257438" y="361709"/>
                  <a:pt x="7019563" y="556971"/>
                </a:cubicBezTo>
                <a:cubicBezTo>
                  <a:pt x="8781688" y="752233"/>
                  <a:pt x="12241645" y="2473878"/>
                  <a:pt x="13291776" y="2942984"/>
                </a:cubicBezTo>
                <a:cubicBezTo>
                  <a:pt x="14341907" y="3412090"/>
                  <a:pt x="15380132" y="3293028"/>
                  <a:pt x="13320351" y="3371609"/>
                </a:cubicBezTo>
                <a:cubicBezTo>
                  <a:pt x="11260570" y="3450190"/>
                  <a:pt x="3002394" y="3926440"/>
                  <a:pt x="933088" y="3414471"/>
                </a:cubicBezTo>
                <a:cubicBezTo>
                  <a:pt x="-1136218" y="2902502"/>
                  <a:pt x="878319" y="816527"/>
                  <a:pt x="904513" y="299796"/>
                </a:cubicBezTo>
                <a:cubicBezTo>
                  <a:pt x="930707" y="-216935"/>
                  <a:pt x="773544" y="40240"/>
                  <a:pt x="1075963" y="285509"/>
                </a:cubicBez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903606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Carattere, logo, schermata&#10;&#10;Descrizione generata automaticamente">
            <a:extLst>
              <a:ext uri="{FF2B5EF4-FFF2-40B4-BE49-F238E27FC236}">
                <a16:creationId xmlns:a16="http://schemas.microsoft.com/office/drawing/2014/main" id="{F205F5CF-C289-7DB0-D42E-D00555C28299}"/>
              </a:ext>
            </a:extLst>
          </p:cNvPr>
          <p:cNvPicPr>
            <a:picLocks noChangeAspect="1"/>
          </p:cNvPicPr>
          <p:nvPr/>
        </p:nvPicPr>
        <p:blipFill>
          <a:blip r:embed="rId2"/>
          <a:stretch>
            <a:fillRect/>
          </a:stretch>
        </p:blipFill>
        <p:spPr>
          <a:xfrm>
            <a:off x="2380393" y="49162"/>
            <a:ext cx="7772400" cy="2305155"/>
          </a:xfrm>
          <a:prstGeom prst="rect">
            <a:avLst/>
          </a:prstGeom>
        </p:spPr>
      </p:pic>
      <p:sp>
        <p:nvSpPr>
          <p:cNvPr id="4" name="CasellaDiTesto 3">
            <a:extLst>
              <a:ext uri="{FF2B5EF4-FFF2-40B4-BE49-F238E27FC236}">
                <a16:creationId xmlns:a16="http://schemas.microsoft.com/office/drawing/2014/main" id="{E809553A-BA01-86FE-8931-55E4A5C3CCD0}"/>
              </a:ext>
            </a:extLst>
          </p:cNvPr>
          <p:cNvSpPr txBox="1"/>
          <p:nvPr/>
        </p:nvSpPr>
        <p:spPr>
          <a:xfrm>
            <a:off x="3544529" y="3136612"/>
            <a:ext cx="5102942" cy="584775"/>
          </a:xfrm>
          <a:prstGeom prst="rect">
            <a:avLst/>
          </a:prstGeom>
          <a:noFill/>
        </p:spPr>
        <p:txBody>
          <a:bodyPr wrap="square" rtlCol="0">
            <a:spAutoFit/>
          </a:bodyPr>
          <a:lstStyle/>
          <a:p>
            <a:pPr algn="ctr"/>
            <a:r>
              <a:rPr lang="it-IT" sz="3200" b="1" dirty="0">
                <a:solidFill>
                  <a:srgbClr val="002060"/>
                </a:solidFill>
                <a:latin typeface="Helvetica" pitchFamily="2" charset="0"/>
                <a:cs typeface="Times New Roman" panose="02020603050405020304" pitchFamily="18" charset="0"/>
              </a:rPr>
              <a:t>Thanks for </a:t>
            </a:r>
            <a:r>
              <a:rPr lang="it-IT" sz="3200" b="1" dirty="0" err="1">
                <a:solidFill>
                  <a:srgbClr val="002060"/>
                </a:solidFill>
                <a:latin typeface="Helvetica" pitchFamily="2" charset="0"/>
                <a:cs typeface="Times New Roman" panose="02020603050405020304" pitchFamily="18" charset="0"/>
              </a:rPr>
              <a:t>your</a:t>
            </a:r>
            <a:r>
              <a:rPr lang="it-IT" sz="3200" b="1" dirty="0">
                <a:solidFill>
                  <a:srgbClr val="002060"/>
                </a:solidFill>
                <a:latin typeface="Helvetica" pitchFamily="2" charset="0"/>
                <a:cs typeface="Times New Roman" panose="02020603050405020304" pitchFamily="18" charset="0"/>
              </a:rPr>
              <a:t> </a:t>
            </a:r>
            <a:r>
              <a:rPr lang="it-IT" sz="3200" b="1" dirty="0" err="1">
                <a:solidFill>
                  <a:srgbClr val="002060"/>
                </a:solidFill>
                <a:latin typeface="Helvetica" pitchFamily="2" charset="0"/>
                <a:cs typeface="Times New Roman" panose="02020603050405020304" pitchFamily="18" charset="0"/>
              </a:rPr>
              <a:t>attention</a:t>
            </a:r>
            <a:endParaRPr lang="it-IT" b="1" i="1" dirty="0">
              <a:solidFill>
                <a:srgbClr val="002060"/>
              </a:solidFill>
              <a:latin typeface="Helvetica" pitchFamily="2" charset="0"/>
            </a:endParaRPr>
          </a:p>
        </p:txBody>
      </p:sp>
      <p:sp>
        <p:nvSpPr>
          <p:cNvPr id="32" name="Figura a mano libera 31">
            <a:extLst>
              <a:ext uri="{FF2B5EF4-FFF2-40B4-BE49-F238E27FC236}">
                <a16:creationId xmlns:a16="http://schemas.microsoft.com/office/drawing/2014/main" id="{6B99645F-9D9F-2306-DAF2-C28EF8A6AC72}"/>
              </a:ext>
            </a:extLst>
          </p:cNvPr>
          <p:cNvSpPr/>
          <p:nvPr/>
        </p:nvSpPr>
        <p:spPr>
          <a:xfrm>
            <a:off x="-1156427" y="4992742"/>
            <a:ext cx="14504854" cy="3648436"/>
          </a:xfrm>
          <a:custGeom>
            <a:avLst/>
            <a:gdLst>
              <a:gd name="connsiteX0" fmla="*/ 1075963 w 14504854"/>
              <a:gd name="connsiteY0" fmla="*/ 285509 h 3648436"/>
              <a:gd name="connsiteX1" fmla="*/ 2719026 w 14504854"/>
              <a:gd name="connsiteY1" fmla="*/ 1771409 h 3648436"/>
              <a:gd name="connsiteX2" fmla="*/ 7019563 w 14504854"/>
              <a:gd name="connsiteY2" fmla="*/ 556971 h 3648436"/>
              <a:gd name="connsiteX3" fmla="*/ 13291776 w 14504854"/>
              <a:gd name="connsiteY3" fmla="*/ 2942984 h 3648436"/>
              <a:gd name="connsiteX4" fmla="*/ 13320351 w 14504854"/>
              <a:gd name="connsiteY4" fmla="*/ 3371609 h 3648436"/>
              <a:gd name="connsiteX5" fmla="*/ 933088 w 14504854"/>
              <a:gd name="connsiteY5" fmla="*/ 3414471 h 3648436"/>
              <a:gd name="connsiteX6" fmla="*/ 904513 w 14504854"/>
              <a:gd name="connsiteY6" fmla="*/ 299796 h 3648436"/>
              <a:gd name="connsiteX7" fmla="*/ 1075963 w 14504854"/>
              <a:gd name="connsiteY7" fmla="*/ 285509 h 364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04854" h="3648436">
                <a:moveTo>
                  <a:pt x="1075963" y="285509"/>
                </a:moveTo>
                <a:cubicBezTo>
                  <a:pt x="1378382" y="530778"/>
                  <a:pt x="1728426" y="1726165"/>
                  <a:pt x="2719026" y="1771409"/>
                </a:cubicBezTo>
                <a:cubicBezTo>
                  <a:pt x="3709626" y="1816653"/>
                  <a:pt x="5257438" y="361709"/>
                  <a:pt x="7019563" y="556971"/>
                </a:cubicBezTo>
                <a:cubicBezTo>
                  <a:pt x="8781688" y="752233"/>
                  <a:pt x="12241645" y="2473878"/>
                  <a:pt x="13291776" y="2942984"/>
                </a:cubicBezTo>
                <a:cubicBezTo>
                  <a:pt x="14341907" y="3412090"/>
                  <a:pt x="15380132" y="3293028"/>
                  <a:pt x="13320351" y="3371609"/>
                </a:cubicBezTo>
                <a:cubicBezTo>
                  <a:pt x="11260570" y="3450190"/>
                  <a:pt x="3002394" y="3926440"/>
                  <a:pt x="933088" y="3414471"/>
                </a:cubicBezTo>
                <a:cubicBezTo>
                  <a:pt x="-1136218" y="2902502"/>
                  <a:pt x="878319" y="816527"/>
                  <a:pt x="904513" y="299796"/>
                </a:cubicBezTo>
                <a:cubicBezTo>
                  <a:pt x="930707" y="-216935"/>
                  <a:pt x="773544" y="40240"/>
                  <a:pt x="1075963" y="285509"/>
                </a:cubicBez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641168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pic>
        <p:nvPicPr>
          <p:cNvPr id="12" name="Immagine 11" descr="Immagine che contiene elettrodomestico da cucina, fornello, elettrodomestico&#10;&#10;Descrizione generata automaticamente">
            <a:extLst>
              <a:ext uri="{FF2B5EF4-FFF2-40B4-BE49-F238E27FC236}">
                <a16:creationId xmlns:a16="http://schemas.microsoft.com/office/drawing/2014/main" id="{4435A876-29AC-4571-B182-A8B29BF0B4D6}"/>
              </a:ext>
            </a:extLst>
          </p:cNvPr>
          <p:cNvPicPr>
            <a:picLocks noChangeAspect="1"/>
          </p:cNvPicPr>
          <p:nvPr/>
        </p:nvPicPr>
        <p:blipFill>
          <a:blip r:embed="rId2"/>
          <a:stretch>
            <a:fillRect/>
          </a:stretch>
        </p:blipFill>
        <p:spPr>
          <a:xfrm>
            <a:off x="3809642" y="2431274"/>
            <a:ext cx="3214224" cy="2515130"/>
          </a:xfrm>
          <a:prstGeom prst="rect">
            <a:avLst/>
          </a:prstGeom>
        </p:spPr>
      </p:pic>
      <p:pic>
        <p:nvPicPr>
          <p:cNvPr id="16" name="Immagine 15">
            <a:extLst>
              <a:ext uri="{FF2B5EF4-FFF2-40B4-BE49-F238E27FC236}">
                <a16:creationId xmlns:a16="http://schemas.microsoft.com/office/drawing/2014/main" id="{006E7F12-3196-AABB-156A-0F2BD72BE027}"/>
              </a:ext>
            </a:extLst>
          </p:cNvPr>
          <p:cNvPicPr>
            <a:picLocks noChangeAspect="1"/>
          </p:cNvPicPr>
          <p:nvPr/>
        </p:nvPicPr>
        <p:blipFill>
          <a:blip r:embed="rId3"/>
          <a:stretch>
            <a:fillRect/>
          </a:stretch>
        </p:blipFill>
        <p:spPr>
          <a:xfrm>
            <a:off x="6276889" y="4151979"/>
            <a:ext cx="3351847" cy="2143785"/>
          </a:xfrm>
          <a:prstGeom prst="rect">
            <a:avLst/>
          </a:prstGeom>
        </p:spPr>
      </p:pic>
      <p:pic>
        <p:nvPicPr>
          <p:cNvPr id="14" name="Immagine 13">
            <a:extLst>
              <a:ext uri="{FF2B5EF4-FFF2-40B4-BE49-F238E27FC236}">
                <a16:creationId xmlns:a16="http://schemas.microsoft.com/office/drawing/2014/main" id="{79CC1123-FA9F-E9EE-0541-2F6DBF2E9A00}"/>
              </a:ext>
            </a:extLst>
          </p:cNvPr>
          <p:cNvPicPr>
            <a:picLocks noChangeAspect="1"/>
          </p:cNvPicPr>
          <p:nvPr/>
        </p:nvPicPr>
        <p:blipFill>
          <a:blip r:embed="rId4"/>
          <a:stretch>
            <a:fillRect/>
          </a:stretch>
        </p:blipFill>
        <p:spPr>
          <a:xfrm>
            <a:off x="9463182" y="2462023"/>
            <a:ext cx="2469642" cy="2469642"/>
          </a:xfrm>
          <a:prstGeom prst="rect">
            <a:avLst/>
          </a:prstGeom>
        </p:spPr>
      </p:pic>
      <p:sp>
        <p:nvSpPr>
          <p:cNvPr id="2" name="CasellaDiTesto 1">
            <a:extLst>
              <a:ext uri="{FF2B5EF4-FFF2-40B4-BE49-F238E27FC236}">
                <a16:creationId xmlns:a16="http://schemas.microsoft.com/office/drawing/2014/main" id="{7954F554-E9D9-F990-FBD1-64711292CEF8}"/>
              </a:ext>
            </a:extLst>
          </p:cNvPr>
          <p:cNvSpPr txBox="1"/>
          <p:nvPr/>
        </p:nvSpPr>
        <p:spPr>
          <a:xfrm>
            <a:off x="4365977" y="4946404"/>
            <a:ext cx="2231994" cy="215444"/>
          </a:xfrm>
          <a:prstGeom prst="rect">
            <a:avLst/>
          </a:prstGeom>
          <a:noFill/>
        </p:spPr>
        <p:txBody>
          <a:bodyPr wrap="square" rtlCol="0">
            <a:spAutoFit/>
          </a:bodyPr>
          <a:lstStyle/>
          <a:p>
            <a:r>
              <a:rPr lang="it-IT" sz="800" b="1" dirty="0">
                <a:latin typeface="Helvetica" pitchFamily="2" charset="0"/>
              </a:rPr>
              <a:t>Figure 1</a:t>
            </a:r>
            <a:r>
              <a:rPr lang="it-IT" sz="800" dirty="0">
                <a:latin typeface="Helvetica" pitchFamily="2" charset="0"/>
              </a:rPr>
              <a:t>: </a:t>
            </a:r>
            <a:r>
              <a:rPr lang="it-IT" sz="800" dirty="0" err="1">
                <a:latin typeface="Helvetica" pitchFamily="2" charset="0"/>
              </a:rPr>
              <a:t>Paralel</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with 2 fingers. </a:t>
            </a:r>
          </a:p>
        </p:txBody>
      </p:sp>
      <p:sp>
        <p:nvSpPr>
          <p:cNvPr id="3" name="CasellaDiTesto 2">
            <a:extLst>
              <a:ext uri="{FF2B5EF4-FFF2-40B4-BE49-F238E27FC236}">
                <a16:creationId xmlns:a16="http://schemas.microsoft.com/office/drawing/2014/main" id="{CFC3816D-11BD-56ED-10A7-C568F2961E63}"/>
              </a:ext>
            </a:extLst>
          </p:cNvPr>
          <p:cNvSpPr txBox="1"/>
          <p:nvPr/>
        </p:nvSpPr>
        <p:spPr>
          <a:xfrm>
            <a:off x="7096056" y="6295764"/>
            <a:ext cx="2231994" cy="215444"/>
          </a:xfrm>
          <a:prstGeom prst="rect">
            <a:avLst/>
          </a:prstGeom>
          <a:noFill/>
        </p:spPr>
        <p:txBody>
          <a:bodyPr wrap="square" rtlCol="0">
            <a:spAutoFit/>
          </a:bodyPr>
          <a:lstStyle/>
          <a:p>
            <a:r>
              <a:rPr lang="it-IT" sz="800" b="1" dirty="0">
                <a:latin typeface="Helvetica" pitchFamily="2" charset="0"/>
              </a:rPr>
              <a:t>Figure 2</a:t>
            </a:r>
            <a:r>
              <a:rPr lang="it-IT" sz="800" dirty="0">
                <a:latin typeface="Helvetica" pitchFamily="2" charset="0"/>
              </a:rPr>
              <a:t>: </a:t>
            </a:r>
            <a:r>
              <a:rPr lang="it-IT" sz="800" dirty="0" err="1">
                <a:latin typeface="Helvetica" pitchFamily="2" charset="0"/>
              </a:rPr>
              <a:t>Adaptive</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with 3 fingers. </a:t>
            </a:r>
          </a:p>
        </p:txBody>
      </p:sp>
      <p:sp>
        <p:nvSpPr>
          <p:cNvPr id="6" name="CasellaDiTesto 5">
            <a:extLst>
              <a:ext uri="{FF2B5EF4-FFF2-40B4-BE49-F238E27FC236}">
                <a16:creationId xmlns:a16="http://schemas.microsoft.com/office/drawing/2014/main" id="{7146F0B5-4195-7B18-B85B-E5B02D5C364E}"/>
              </a:ext>
            </a:extLst>
          </p:cNvPr>
          <p:cNvSpPr txBox="1"/>
          <p:nvPr/>
        </p:nvSpPr>
        <p:spPr>
          <a:xfrm>
            <a:off x="9700830" y="4931665"/>
            <a:ext cx="2231994" cy="215444"/>
          </a:xfrm>
          <a:prstGeom prst="rect">
            <a:avLst/>
          </a:prstGeom>
          <a:noFill/>
        </p:spPr>
        <p:txBody>
          <a:bodyPr wrap="square" rtlCol="0">
            <a:spAutoFit/>
          </a:bodyPr>
          <a:lstStyle/>
          <a:p>
            <a:r>
              <a:rPr lang="it-IT" sz="800" b="1" dirty="0">
                <a:latin typeface="Helvetica" pitchFamily="2" charset="0"/>
              </a:rPr>
              <a:t>Figure 3</a:t>
            </a:r>
            <a:r>
              <a:rPr lang="it-IT" sz="800" dirty="0">
                <a:latin typeface="Helvetica" pitchFamily="2" charset="0"/>
              </a:rPr>
              <a:t>: </a:t>
            </a:r>
            <a:r>
              <a:rPr lang="it-IT" sz="800" dirty="0" err="1">
                <a:latin typeface="Helvetica" pitchFamily="2" charset="0"/>
              </a:rPr>
              <a:t>Parallel</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with 3 fingers. </a:t>
            </a:r>
          </a:p>
        </p:txBody>
      </p:sp>
      <p:graphicFrame>
        <p:nvGraphicFramePr>
          <p:cNvPr id="17" name="Tabella 16">
            <a:extLst>
              <a:ext uri="{FF2B5EF4-FFF2-40B4-BE49-F238E27FC236}">
                <a16:creationId xmlns:a16="http://schemas.microsoft.com/office/drawing/2014/main" id="{CE030707-4558-B454-526F-966DF05C136F}"/>
              </a:ext>
            </a:extLst>
          </p:cNvPr>
          <p:cNvGraphicFramePr>
            <a:graphicFrameLocks noGrp="1"/>
          </p:cNvGraphicFramePr>
          <p:nvPr>
            <p:extLst>
              <p:ext uri="{D42A27DB-BD31-4B8C-83A1-F6EECF244321}">
                <p14:modId xmlns:p14="http://schemas.microsoft.com/office/powerpoint/2010/main" val="2096211536"/>
              </p:ext>
            </p:extLst>
          </p:nvPr>
        </p:nvGraphicFramePr>
        <p:xfrm>
          <a:off x="585741" y="3262454"/>
          <a:ext cx="2815059" cy="1529349"/>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2541">
                <a:tc>
                  <a:txBody>
                    <a:bodyPr/>
                    <a:lstStyle/>
                    <a:p>
                      <a:pPr algn="ctr"/>
                      <a:r>
                        <a:rPr lang="it-IT" sz="2000" b="1" dirty="0" err="1">
                          <a:latin typeface="Helvetica" pitchFamily="2" charset="0"/>
                        </a:rPr>
                        <a:t>Configuration-based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498404">
                <a:tc>
                  <a:txBody>
                    <a:bodyPr/>
                    <a:lstStyle/>
                    <a:p>
                      <a:pPr algn="ctr"/>
                      <a:r>
                        <a:rPr lang="it-IT" dirty="0" err="1">
                          <a:latin typeface="Helvetica" pitchFamily="2" charset="0"/>
                        </a:rPr>
                        <a:t>Number</a:t>
                      </a:r>
                      <a:r>
                        <a:rPr lang="it-IT" dirty="0">
                          <a:latin typeface="Helvetica" pitchFamily="2" charset="0"/>
                        </a:rPr>
                        <a:t> of fingers</a:t>
                      </a:r>
                    </a:p>
                  </a:txBody>
                  <a:tcPr/>
                </a:tc>
                <a:extLst>
                  <a:ext uri="{0D108BD9-81ED-4DB2-BD59-A6C34878D82A}">
                    <a16:rowId xmlns:a16="http://schemas.microsoft.com/office/drawing/2014/main" val="985382968"/>
                  </a:ext>
                </a:extLst>
              </a:tr>
              <a:tr h="498404">
                <a:tc>
                  <a:txBody>
                    <a:bodyPr/>
                    <a:lstStyle/>
                    <a:p>
                      <a:pPr algn="ctr"/>
                      <a:r>
                        <a:rPr lang="it-IT" dirty="0">
                          <a:latin typeface="Helvetica" pitchFamily="2" charset="0"/>
                        </a:rPr>
                        <a:t>Shape of fingers</a:t>
                      </a:r>
                    </a:p>
                  </a:txBody>
                  <a:tcPr/>
                </a:tc>
                <a:extLst>
                  <a:ext uri="{0D108BD9-81ED-4DB2-BD59-A6C34878D82A}">
                    <a16:rowId xmlns:a16="http://schemas.microsoft.com/office/drawing/2014/main" val="3061445234"/>
                  </a:ext>
                </a:extLst>
              </a:tr>
            </a:tbl>
          </a:graphicData>
        </a:graphic>
      </p:graphicFrame>
      <p:graphicFrame>
        <p:nvGraphicFramePr>
          <p:cNvPr id="19" name="Tabella 18">
            <a:extLst>
              <a:ext uri="{FF2B5EF4-FFF2-40B4-BE49-F238E27FC236}">
                <a16:creationId xmlns:a16="http://schemas.microsoft.com/office/drawing/2014/main" id="{54B6513B-47A3-D3DA-7921-76F769D2F0E7}"/>
              </a:ext>
            </a:extLst>
          </p:cNvPr>
          <p:cNvGraphicFramePr>
            <a:graphicFrameLocks noGrp="1"/>
          </p:cNvGraphicFramePr>
          <p:nvPr>
            <p:extLst>
              <p:ext uri="{D42A27DB-BD31-4B8C-83A1-F6EECF244321}">
                <p14:modId xmlns:p14="http://schemas.microsoft.com/office/powerpoint/2010/main" val="3475675172"/>
              </p:ext>
            </p:extLst>
          </p:nvPr>
        </p:nvGraphicFramePr>
        <p:xfrm>
          <a:off x="3280941" y="7192828"/>
          <a:ext cx="2815059" cy="2056120"/>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4868">
                <a:tc>
                  <a:txBody>
                    <a:bodyPr/>
                    <a:lstStyle/>
                    <a:p>
                      <a:pPr algn="ctr"/>
                      <a:r>
                        <a:rPr lang="it-IT" sz="2000" b="1" dirty="0" err="1">
                          <a:latin typeface="Helvetica" pitchFamily="2" charset="0"/>
                        </a:rPr>
                        <a:t>Actuation-based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500582">
                <a:tc>
                  <a:txBody>
                    <a:bodyPr/>
                    <a:lstStyle/>
                    <a:p>
                      <a:pPr algn="ctr"/>
                      <a:r>
                        <a:rPr lang="it-IT" dirty="0">
                          <a:latin typeface="Helvetica" pitchFamily="2" charset="0"/>
                        </a:rPr>
                        <a:t>Electric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985382968"/>
                  </a:ext>
                </a:extLst>
              </a:tr>
              <a:tr h="500582">
                <a:tc>
                  <a:txBody>
                    <a:bodyPr/>
                    <a:lstStyle/>
                    <a:p>
                      <a:pPr algn="ctr"/>
                      <a:r>
                        <a:rPr lang="it-IT" dirty="0" err="1">
                          <a:latin typeface="Helvetica" pitchFamily="2" charset="0"/>
                        </a:rPr>
                        <a:t>Magnetic</a:t>
                      </a:r>
                      <a:r>
                        <a:rPr lang="it-IT" dirty="0">
                          <a:latin typeface="Helvetica" pitchFamily="2" charset="0"/>
                        </a:rPr>
                        <a:t>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3061445234"/>
                  </a:ext>
                </a:extLst>
              </a:tr>
              <a:tr h="520088">
                <a:tc>
                  <a:txBody>
                    <a:bodyPr/>
                    <a:lstStyle/>
                    <a:p>
                      <a:pPr algn="ctr"/>
                      <a:r>
                        <a:rPr lang="it-IT" dirty="0">
                          <a:latin typeface="Helvetica" pitchFamily="2" charset="0"/>
                        </a:rPr>
                        <a:t>Vacuum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graphicFrame>
        <p:nvGraphicFramePr>
          <p:cNvPr id="20" name="Tabella 19">
            <a:extLst>
              <a:ext uri="{FF2B5EF4-FFF2-40B4-BE49-F238E27FC236}">
                <a16:creationId xmlns:a16="http://schemas.microsoft.com/office/drawing/2014/main" id="{380D1BD4-A615-7C7D-BF01-74350B02DA74}"/>
              </a:ext>
            </a:extLst>
          </p:cNvPr>
          <p:cNvGraphicFramePr>
            <a:graphicFrameLocks noGrp="1"/>
          </p:cNvGraphicFramePr>
          <p:nvPr>
            <p:extLst>
              <p:ext uri="{D42A27DB-BD31-4B8C-83A1-F6EECF244321}">
                <p14:modId xmlns:p14="http://schemas.microsoft.com/office/powerpoint/2010/main" val="1169700022"/>
              </p:ext>
            </p:extLst>
          </p:nvPr>
        </p:nvGraphicFramePr>
        <p:xfrm>
          <a:off x="6096000" y="7213397"/>
          <a:ext cx="2815059" cy="1508760"/>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25372">
                <a:tc>
                  <a:txBody>
                    <a:bodyPr/>
                    <a:lstStyle/>
                    <a:p>
                      <a:pPr algn="ctr"/>
                      <a:r>
                        <a:rPr lang="it-IT" sz="2000" b="1" dirty="0" err="1">
                          <a:latin typeface="Helvetica" pitchFamily="2" charset="0"/>
                        </a:rPr>
                        <a:t>Stiffness-based</a:t>
                      </a:r>
                      <a:endParaRPr lang="it-IT" sz="2000" b="1" dirty="0">
                        <a:latin typeface="Helvetica" pitchFamily="2" charset="0"/>
                      </a:endParaRPr>
                    </a:p>
                  </a:txBody>
                  <a:tcPr/>
                </a:tc>
                <a:extLst>
                  <a:ext uri="{0D108BD9-81ED-4DB2-BD59-A6C34878D82A}">
                    <a16:rowId xmlns:a16="http://schemas.microsoft.com/office/drawing/2014/main" val="1616974589"/>
                  </a:ext>
                </a:extLst>
              </a:tr>
              <a:tr h="491694">
                <a:tc>
                  <a:txBody>
                    <a:bodyPr/>
                    <a:lstStyle/>
                    <a:p>
                      <a:pPr algn="ctr"/>
                      <a:r>
                        <a:rPr lang="it-IT" dirty="0" err="1">
                          <a:latin typeface="Helvetica" pitchFamily="2" charset="0"/>
                        </a:rPr>
                        <a:t>Rigid</a:t>
                      </a:r>
                      <a:r>
                        <a:rPr lang="it-IT" dirty="0">
                          <a:latin typeface="Helvetica" pitchFamily="2" charset="0"/>
                        </a:rPr>
                        <a: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985382968"/>
                  </a:ext>
                </a:extLst>
              </a:tr>
              <a:tr h="491694">
                <a:tc>
                  <a:txBody>
                    <a:bodyPr/>
                    <a:lstStyle/>
                    <a:p>
                      <a:pPr algn="ctr"/>
                      <a:r>
                        <a:rPr lang="it-IT" dirty="0">
                          <a:latin typeface="Helvetica" pitchFamily="2" charset="0"/>
                        </a:rPr>
                        <a:t>Soft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3061445234"/>
                  </a:ext>
                </a:extLst>
              </a:tr>
            </a:tbl>
          </a:graphicData>
        </a:graphic>
      </p:graphicFrame>
      <p:graphicFrame>
        <p:nvGraphicFramePr>
          <p:cNvPr id="21" name="Tabella 20">
            <a:extLst>
              <a:ext uri="{FF2B5EF4-FFF2-40B4-BE49-F238E27FC236}">
                <a16:creationId xmlns:a16="http://schemas.microsoft.com/office/drawing/2014/main" id="{E507D5D0-B2BD-1676-68F8-35D80B636059}"/>
              </a:ext>
            </a:extLst>
          </p:cNvPr>
          <p:cNvGraphicFramePr>
            <a:graphicFrameLocks noGrp="1"/>
          </p:cNvGraphicFramePr>
          <p:nvPr>
            <p:extLst>
              <p:ext uri="{D42A27DB-BD31-4B8C-83A1-F6EECF244321}">
                <p14:modId xmlns:p14="http://schemas.microsoft.com/office/powerpoint/2010/main" val="652205687"/>
              </p:ext>
            </p:extLst>
          </p:nvPr>
        </p:nvGraphicFramePr>
        <p:xfrm>
          <a:off x="12448737" y="2761322"/>
          <a:ext cx="2815059" cy="2016027"/>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29461">
                <a:tc>
                  <a:txBody>
                    <a:bodyPr/>
                    <a:lstStyle/>
                    <a:p>
                      <a:pPr algn="ctr"/>
                      <a:r>
                        <a:rPr lang="it-IT" sz="2000" b="1" dirty="0">
                          <a:latin typeface="Helvetica" pitchFamily="2" charset="0"/>
                        </a:rPr>
                        <a:t>Application-</a:t>
                      </a:r>
                      <a:r>
                        <a:rPr lang="it-IT" sz="2000" b="1" dirty="0" err="1">
                          <a:latin typeface="Helvetica" pitchFamily="2" charset="0"/>
                        </a:rPr>
                        <a:t>based</a:t>
                      </a:r>
                      <a:endParaRPr lang="it-IT" sz="2000" b="1" dirty="0">
                        <a:latin typeface="Helvetica" pitchFamily="2" charset="0"/>
                      </a:endParaRPr>
                    </a:p>
                  </a:txBody>
                  <a:tcPr/>
                </a:tc>
                <a:extLst>
                  <a:ext uri="{0D108BD9-81ED-4DB2-BD59-A6C34878D82A}">
                    <a16:rowId xmlns:a16="http://schemas.microsoft.com/office/drawing/2014/main" val="1616974589"/>
                  </a:ext>
                </a:extLst>
              </a:tr>
              <a:tr h="495522">
                <a:tc>
                  <a:txBody>
                    <a:bodyPr/>
                    <a:lstStyle/>
                    <a:p>
                      <a:pPr algn="ctr"/>
                      <a:r>
                        <a:rPr lang="it-IT" dirty="0" err="1">
                          <a:latin typeface="Helvetica" pitchFamily="2" charset="0"/>
                        </a:rPr>
                        <a:t>Surgical</a:t>
                      </a:r>
                      <a:r>
                        <a:rPr lang="it-IT" dirty="0">
                          <a:latin typeface="Helvetica" pitchFamily="2" charset="0"/>
                        </a:rPr>
                        <a:t>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985382968"/>
                  </a:ext>
                </a:extLst>
              </a:tr>
              <a:tr h="495522">
                <a:tc>
                  <a:txBody>
                    <a:bodyPr/>
                    <a:lstStyle/>
                    <a:p>
                      <a:pPr algn="ctr"/>
                      <a:r>
                        <a:rPr lang="it-IT" dirty="0">
                          <a:latin typeface="Helvetica" pitchFamily="2" charset="0"/>
                        </a:rPr>
                        <a:t>Assistive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3061445234"/>
                  </a:ext>
                </a:extLst>
              </a:tr>
              <a:tr h="495522">
                <a:tc>
                  <a:txBody>
                    <a:bodyPr/>
                    <a:lstStyle/>
                    <a:p>
                      <a:pPr algn="ctr"/>
                      <a:r>
                        <a:rPr lang="it-IT" dirty="0">
                          <a:latin typeface="Helvetica" pitchFamily="2" charset="0"/>
                        </a:rPr>
                        <a:t>Industrial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sp>
        <p:nvSpPr>
          <p:cNvPr id="11" name="CasellaDiTesto 10">
            <a:extLst>
              <a:ext uri="{FF2B5EF4-FFF2-40B4-BE49-F238E27FC236}">
                <a16:creationId xmlns:a16="http://schemas.microsoft.com/office/drawing/2014/main" id="{3D84E682-FF9B-27A1-83A5-F31F9DA20482}"/>
              </a:ext>
            </a:extLst>
          </p:cNvPr>
          <p:cNvSpPr txBox="1"/>
          <p:nvPr/>
        </p:nvSpPr>
        <p:spPr>
          <a:xfrm>
            <a:off x="4723787" y="1437629"/>
            <a:ext cx="2744426" cy="461665"/>
          </a:xfrm>
          <a:prstGeom prst="rect">
            <a:avLst/>
          </a:prstGeom>
          <a:noFill/>
        </p:spPr>
        <p:txBody>
          <a:bodyPr wrap="square" rtlCol="0">
            <a:spAutoFit/>
          </a:bodyPr>
          <a:lstStyle/>
          <a:p>
            <a:r>
              <a:rPr lang="it-IT" sz="2400" b="1" dirty="0">
                <a:solidFill>
                  <a:srgbClr val="0070C0"/>
                </a:solidFill>
                <a:latin typeface="Helvetica" pitchFamily="2" charset="0"/>
              </a:rPr>
              <a:t>CLASSIFICATION</a:t>
            </a:r>
          </a:p>
        </p:txBody>
      </p:sp>
    </p:spTree>
    <p:extLst>
      <p:ext uri="{BB962C8B-B14F-4D97-AF65-F5344CB8AC3E}">
        <p14:creationId xmlns:p14="http://schemas.microsoft.com/office/powerpoint/2010/main" val="56562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pic>
        <p:nvPicPr>
          <p:cNvPr id="6" name="Immagine 5" descr="Immagine che contiene cavo, macchina, Impianto elettrico, Ingegneria elettronica&#10;&#10;Descrizione generata automaticamente">
            <a:extLst>
              <a:ext uri="{FF2B5EF4-FFF2-40B4-BE49-F238E27FC236}">
                <a16:creationId xmlns:a16="http://schemas.microsoft.com/office/drawing/2014/main" id="{997A4290-9556-7AA2-8562-ACE9174A257C}"/>
              </a:ext>
            </a:extLst>
          </p:cNvPr>
          <p:cNvPicPr>
            <a:picLocks noChangeAspect="1"/>
          </p:cNvPicPr>
          <p:nvPr/>
        </p:nvPicPr>
        <p:blipFill>
          <a:blip r:embed="rId2"/>
          <a:stretch>
            <a:fillRect/>
          </a:stretch>
        </p:blipFill>
        <p:spPr>
          <a:xfrm>
            <a:off x="3576826" y="2363213"/>
            <a:ext cx="2519174" cy="2312602"/>
          </a:xfrm>
          <a:prstGeom prst="rect">
            <a:avLst/>
          </a:prstGeom>
        </p:spPr>
      </p:pic>
      <p:pic>
        <p:nvPicPr>
          <p:cNvPr id="13" name="Immagine 12" descr="Immagine che contiene macchina, strumento, rosso&#10;&#10;Descrizione generata automaticamente">
            <a:extLst>
              <a:ext uri="{FF2B5EF4-FFF2-40B4-BE49-F238E27FC236}">
                <a16:creationId xmlns:a16="http://schemas.microsoft.com/office/drawing/2014/main" id="{1E9C8A3B-EAE3-0A54-65CA-C31FD2F7DF96}"/>
              </a:ext>
            </a:extLst>
          </p:cNvPr>
          <p:cNvPicPr>
            <a:picLocks noChangeAspect="1"/>
          </p:cNvPicPr>
          <p:nvPr/>
        </p:nvPicPr>
        <p:blipFill>
          <a:blip r:embed="rId3"/>
          <a:stretch>
            <a:fillRect/>
          </a:stretch>
        </p:blipFill>
        <p:spPr>
          <a:xfrm>
            <a:off x="8903164" y="2363213"/>
            <a:ext cx="3193081" cy="2131574"/>
          </a:xfrm>
          <a:prstGeom prst="rect">
            <a:avLst/>
          </a:prstGeom>
        </p:spPr>
      </p:pic>
      <p:pic>
        <p:nvPicPr>
          <p:cNvPr id="15" name="Immagine 14" descr="Immagine che contiene bianco e nero, luce, interno, idrante&#10;&#10;Descrizione generata automaticamente">
            <a:extLst>
              <a:ext uri="{FF2B5EF4-FFF2-40B4-BE49-F238E27FC236}">
                <a16:creationId xmlns:a16="http://schemas.microsoft.com/office/drawing/2014/main" id="{AFF2C2BC-6838-8657-62B0-0E8D5580A26E}"/>
              </a:ext>
            </a:extLst>
          </p:cNvPr>
          <p:cNvPicPr>
            <a:picLocks noChangeAspect="1"/>
          </p:cNvPicPr>
          <p:nvPr/>
        </p:nvPicPr>
        <p:blipFill>
          <a:blip r:embed="rId4"/>
          <a:stretch>
            <a:fillRect/>
          </a:stretch>
        </p:blipFill>
        <p:spPr>
          <a:xfrm>
            <a:off x="5986187" y="4067285"/>
            <a:ext cx="3700187" cy="2343452"/>
          </a:xfrm>
          <a:prstGeom prst="rect">
            <a:avLst/>
          </a:prstGeom>
        </p:spPr>
      </p:pic>
      <p:sp>
        <p:nvSpPr>
          <p:cNvPr id="3" name="CasellaDiTesto 2">
            <a:extLst>
              <a:ext uri="{FF2B5EF4-FFF2-40B4-BE49-F238E27FC236}">
                <a16:creationId xmlns:a16="http://schemas.microsoft.com/office/drawing/2014/main" id="{65665C5A-DDB3-836B-7B3A-D866D7E32DF2}"/>
              </a:ext>
            </a:extLst>
          </p:cNvPr>
          <p:cNvSpPr txBox="1"/>
          <p:nvPr/>
        </p:nvSpPr>
        <p:spPr>
          <a:xfrm>
            <a:off x="3497977" y="4676029"/>
            <a:ext cx="2231994" cy="215444"/>
          </a:xfrm>
          <a:prstGeom prst="rect">
            <a:avLst/>
          </a:prstGeom>
          <a:noFill/>
        </p:spPr>
        <p:txBody>
          <a:bodyPr wrap="square" rtlCol="0">
            <a:spAutoFit/>
          </a:bodyPr>
          <a:lstStyle/>
          <a:p>
            <a:r>
              <a:rPr lang="it-IT" sz="800" b="1" dirty="0">
                <a:latin typeface="Helvetica" pitchFamily="2" charset="0"/>
              </a:rPr>
              <a:t>Figure 4</a:t>
            </a:r>
            <a:r>
              <a:rPr lang="it-IT" sz="800" dirty="0">
                <a:latin typeface="Helvetica" pitchFamily="2" charset="0"/>
              </a:rPr>
              <a:t>: Electric </a:t>
            </a:r>
            <a:r>
              <a:rPr lang="it-IT" sz="800" dirty="0" err="1">
                <a:latin typeface="Helvetica" pitchFamily="2" charset="0"/>
              </a:rPr>
              <a:t>gripper</a:t>
            </a:r>
            <a:r>
              <a:rPr lang="it-IT" sz="800" dirty="0">
                <a:latin typeface="Helvetica" pitchFamily="2" charset="0"/>
              </a:rPr>
              <a:t>. </a:t>
            </a:r>
          </a:p>
        </p:txBody>
      </p:sp>
      <p:sp>
        <p:nvSpPr>
          <p:cNvPr id="11" name="CasellaDiTesto 10">
            <a:extLst>
              <a:ext uri="{FF2B5EF4-FFF2-40B4-BE49-F238E27FC236}">
                <a16:creationId xmlns:a16="http://schemas.microsoft.com/office/drawing/2014/main" id="{5465D720-3AF8-2D97-1506-8D92B9EA4526}"/>
              </a:ext>
            </a:extLst>
          </p:cNvPr>
          <p:cNvSpPr txBox="1"/>
          <p:nvPr/>
        </p:nvSpPr>
        <p:spPr>
          <a:xfrm>
            <a:off x="6720283" y="6481418"/>
            <a:ext cx="2231994" cy="215444"/>
          </a:xfrm>
          <a:prstGeom prst="rect">
            <a:avLst/>
          </a:prstGeom>
          <a:noFill/>
        </p:spPr>
        <p:txBody>
          <a:bodyPr wrap="square" rtlCol="0">
            <a:spAutoFit/>
          </a:bodyPr>
          <a:lstStyle/>
          <a:p>
            <a:r>
              <a:rPr lang="it-IT" sz="800" b="1" dirty="0">
                <a:latin typeface="Helvetica" pitchFamily="2" charset="0"/>
              </a:rPr>
              <a:t>Figure 5</a:t>
            </a:r>
            <a:r>
              <a:rPr lang="it-IT" sz="800" dirty="0">
                <a:latin typeface="Helvetica" pitchFamily="2" charset="0"/>
              </a:rPr>
              <a:t>: Vacuum </a:t>
            </a:r>
            <a:r>
              <a:rPr lang="it-IT" sz="800" dirty="0" err="1">
                <a:latin typeface="Helvetica" pitchFamily="2" charset="0"/>
              </a:rPr>
              <a:t>gripper</a:t>
            </a:r>
            <a:r>
              <a:rPr lang="it-IT" sz="800" dirty="0">
                <a:latin typeface="Helvetica" pitchFamily="2" charset="0"/>
              </a:rPr>
              <a:t>. </a:t>
            </a:r>
          </a:p>
        </p:txBody>
      </p:sp>
      <p:sp>
        <p:nvSpPr>
          <p:cNvPr id="12" name="CasellaDiTesto 11">
            <a:extLst>
              <a:ext uri="{FF2B5EF4-FFF2-40B4-BE49-F238E27FC236}">
                <a16:creationId xmlns:a16="http://schemas.microsoft.com/office/drawing/2014/main" id="{95D9E134-C4F0-27EC-7A85-A8C8CB9F1443}"/>
              </a:ext>
            </a:extLst>
          </p:cNvPr>
          <p:cNvSpPr txBox="1"/>
          <p:nvPr/>
        </p:nvSpPr>
        <p:spPr>
          <a:xfrm>
            <a:off x="9383707" y="4670998"/>
            <a:ext cx="2231994" cy="215444"/>
          </a:xfrm>
          <a:prstGeom prst="rect">
            <a:avLst/>
          </a:prstGeom>
          <a:noFill/>
        </p:spPr>
        <p:txBody>
          <a:bodyPr wrap="square" rtlCol="0">
            <a:spAutoFit/>
          </a:bodyPr>
          <a:lstStyle/>
          <a:p>
            <a:r>
              <a:rPr lang="it-IT" sz="800" b="1" dirty="0">
                <a:latin typeface="Helvetica" pitchFamily="2" charset="0"/>
              </a:rPr>
              <a:t>Figure 6</a:t>
            </a:r>
            <a:r>
              <a:rPr lang="it-IT" sz="800" dirty="0">
                <a:latin typeface="Helvetica" pitchFamily="2" charset="0"/>
              </a:rPr>
              <a:t>: </a:t>
            </a:r>
            <a:r>
              <a:rPr lang="it-IT" sz="800" dirty="0" err="1">
                <a:latin typeface="Helvetica" pitchFamily="2" charset="0"/>
              </a:rPr>
              <a:t>Magnetic</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t>
            </a:r>
          </a:p>
        </p:txBody>
      </p:sp>
      <p:graphicFrame>
        <p:nvGraphicFramePr>
          <p:cNvPr id="14" name="Tabella 13">
            <a:extLst>
              <a:ext uri="{FF2B5EF4-FFF2-40B4-BE49-F238E27FC236}">
                <a16:creationId xmlns:a16="http://schemas.microsoft.com/office/drawing/2014/main" id="{7745DF1E-ABAD-B09C-62ED-2EBD751055E1}"/>
              </a:ext>
            </a:extLst>
          </p:cNvPr>
          <p:cNvGraphicFramePr>
            <a:graphicFrameLocks noGrp="1"/>
          </p:cNvGraphicFramePr>
          <p:nvPr>
            <p:extLst>
              <p:ext uri="{D42A27DB-BD31-4B8C-83A1-F6EECF244321}">
                <p14:modId xmlns:p14="http://schemas.microsoft.com/office/powerpoint/2010/main" val="3730673867"/>
              </p:ext>
            </p:extLst>
          </p:nvPr>
        </p:nvGraphicFramePr>
        <p:xfrm>
          <a:off x="-8075486" y="3249371"/>
          <a:ext cx="2815059" cy="1529349"/>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2541">
                <a:tc>
                  <a:txBody>
                    <a:bodyPr/>
                    <a:lstStyle/>
                    <a:p>
                      <a:pPr algn="ctr"/>
                      <a:r>
                        <a:rPr lang="it-IT" sz="2000" b="1" dirty="0" err="1">
                          <a:latin typeface="Helvetica" pitchFamily="2" charset="0"/>
                        </a:rPr>
                        <a:t>Configuration-based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498404">
                <a:tc>
                  <a:txBody>
                    <a:bodyPr/>
                    <a:lstStyle/>
                    <a:p>
                      <a:pPr algn="ctr"/>
                      <a:r>
                        <a:rPr lang="it-IT" dirty="0" err="1">
                          <a:latin typeface="Helvetica" pitchFamily="2" charset="0"/>
                        </a:rPr>
                        <a:t>Number</a:t>
                      </a:r>
                      <a:r>
                        <a:rPr lang="it-IT" dirty="0">
                          <a:latin typeface="Helvetica" pitchFamily="2" charset="0"/>
                        </a:rPr>
                        <a:t> of fingers</a:t>
                      </a:r>
                    </a:p>
                  </a:txBody>
                  <a:tcPr/>
                </a:tc>
                <a:extLst>
                  <a:ext uri="{0D108BD9-81ED-4DB2-BD59-A6C34878D82A}">
                    <a16:rowId xmlns:a16="http://schemas.microsoft.com/office/drawing/2014/main" val="985382968"/>
                  </a:ext>
                </a:extLst>
              </a:tr>
              <a:tr h="498404">
                <a:tc>
                  <a:txBody>
                    <a:bodyPr/>
                    <a:lstStyle/>
                    <a:p>
                      <a:pPr algn="ctr"/>
                      <a:r>
                        <a:rPr lang="it-IT" dirty="0">
                          <a:latin typeface="Helvetica" pitchFamily="2" charset="0"/>
                        </a:rPr>
                        <a:t>Shape of fingers</a:t>
                      </a:r>
                    </a:p>
                  </a:txBody>
                  <a:tcPr/>
                </a:tc>
                <a:extLst>
                  <a:ext uri="{0D108BD9-81ED-4DB2-BD59-A6C34878D82A}">
                    <a16:rowId xmlns:a16="http://schemas.microsoft.com/office/drawing/2014/main" val="3061445234"/>
                  </a:ext>
                </a:extLst>
              </a:tr>
            </a:tbl>
          </a:graphicData>
        </a:graphic>
      </p:graphicFrame>
      <p:graphicFrame>
        <p:nvGraphicFramePr>
          <p:cNvPr id="17" name="Tabella 16">
            <a:extLst>
              <a:ext uri="{FF2B5EF4-FFF2-40B4-BE49-F238E27FC236}">
                <a16:creationId xmlns:a16="http://schemas.microsoft.com/office/drawing/2014/main" id="{0F2A7AA8-60AD-53E5-9B1B-E11996CA9EA2}"/>
              </a:ext>
            </a:extLst>
          </p:cNvPr>
          <p:cNvGraphicFramePr>
            <a:graphicFrameLocks noGrp="1"/>
          </p:cNvGraphicFramePr>
          <p:nvPr>
            <p:extLst>
              <p:ext uri="{D42A27DB-BD31-4B8C-83A1-F6EECF244321}">
                <p14:modId xmlns:p14="http://schemas.microsoft.com/office/powerpoint/2010/main" val="2304375791"/>
              </p:ext>
            </p:extLst>
          </p:nvPr>
        </p:nvGraphicFramePr>
        <p:xfrm>
          <a:off x="391688" y="3009245"/>
          <a:ext cx="2815059" cy="2056120"/>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4868">
                <a:tc>
                  <a:txBody>
                    <a:bodyPr/>
                    <a:lstStyle/>
                    <a:p>
                      <a:pPr algn="ctr"/>
                      <a:r>
                        <a:rPr lang="it-IT" sz="2000" b="1" dirty="0" err="1">
                          <a:latin typeface="Helvetica" pitchFamily="2" charset="0"/>
                        </a:rPr>
                        <a:t>Actuation-based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500582">
                <a:tc>
                  <a:txBody>
                    <a:bodyPr/>
                    <a:lstStyle/>
                    <a:p>
                      <a:pPr algn="ctr"/>
                      <a:r>
                        <a:rPr lang="it-IT" dirty="0">
                          <a:latin typeface="Helvetica" pitchFamily="2" charset="0"/>
                        </a:rPr>
                        <a:t>Electric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985382968"/>
                  </a:ext>
                </a:extLst>
              </a:tr>
              <a:tr h="500582">
                <a:tc>
                  <a:txBody>
                    <a:bodyPr/>
                    <a:lstStyle/>
                    <a:p>
                      <a:pPr algn="ctr"/>
                      <a:r>
                        <a:rPr lang="it-IT" dirty="0" err="1">
                          <a:latin typeface="Helvetica" pitchFamily="2" charset="0"/>
                        </a:rPr>
                        <a:t>Magnetic</a:t>
                      </a:r>
                      <a:r>
                        <a:rPr lang="it-IT" dirty="0">
                          <a:latin typeface="Helvetica" pitchFamily="2" charset="0"/>
                        </a:rPr>
                        <a:t>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3061445234"/>
                  </a:ext>
                </a:extLst>
              </a:tr>
              <a:tr h="520088">
                <a:tc>
                  <a:txBody>
                    <a:bodyPr/>
                    <a:lstStyle/>
                    <a:p>
                      <a:pPr algn="ctr"/>
                      <a:r>
                        <a:rPr lang="it-IT" dirty="0">
                          <a:latin typeface="Helvetica" pitchFamily="2" charset="0"/>
                        </a:rPr>
                        <a:t>Vacuum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graphicFrame>
        <p:nvGraphicFramePr>
          <p:cNvPr id="20" name="Tabella 19">
            <a:extLst>
              <a:ext uri="{FF2B5EF4-FFF2-40B4-BE49-F238E27FC236}">
                <a16:creationId xmlns:a16="http://schemas.microsoft.com/office/drawing/2014/main" id="{573BB408-A0B2-85E1-3712-11874CEAF55D}"/>
              </a:ext>
            </a:extLst>
          </p:cNvPr>
          <p:cNvGraphicFramePr>
            <a:graphicFrameLocks noGrp="1"/>
          </p:cNvGraphicFramePr>
          <p:nvPr>
            <p:extLst>
              <p:ext uri="{D42A27DB-BD31-4B8C-83A1-F6EECF244321}">
                <p14:modId xmlns:p14="http://schemas.microsoft.com/office/powerpoint/2010/main" val="3699176158"/>
              </p:ext>
            </p:extLst>
          </p:nvPr>
        </p:nvGraphicFramePr>
        <p:xfrm>
          <a:off x="391688" y="7401762"/>
          <a:ext cx="2744724" cy="1525233"/>
        </p:xfrm>
        <a:graphic>
          <a:graphicData uri="http://schemas.openxmlformats.org/drawingml/2006/table">
            <a:tbl>
              <a:tblPr firstRow="1" bandRow="1">
                <a:tableStyleId>{2D5ABB26-0587-4C30-8999-92F81FD0307C}</a:tableStyleId>
              </a:tblPr>
              <a:tblGrid>
                <a:gridCol w="2744724">
                  <a:extLst>
                    <a:ext uri="{9D8B030D-6E8A-4147-A177-3AD203B41FA5}">
                      <a16:colId xmlns:a16="http://schemas.microsoft.com/office/drawing/2014/main" val="2591047853"/>
                    </a:ext>
                  </a:extLst>
                </a:gridCol>
              </a:tblGrid>
              <a:tr h="508411">
                <a:tc>
                  <a:txBody>
                    <a:bodyPr/>
                    <a:lstStyle/>
                    <a:p>
                      <a:pPr algn="ctr"/>
                      <a:r>
                        <a:rPr lang="it-IT" sz="2000" b="1" dirty="0" err="1">
                          <a:latin typeface="Helvetica" pitchFamily="2" charset="0"/>
                        </a:rPr>
                        <a:t>Stiffness-based</a:t>
                      </a:r>
                      <a:endParaRPr lang="it-IT" sz="2000" b="1" dirty="0">
                        <a:latin typeface="Helvetica" pitchFamily="2" charset="0"/>
                      </a:endParaRPr>
                    </a:p>
                  </a:txBody>
                  <a:tcPr/>
                </a:tc>
                <a:extLst>
                  <a:ext uri="{0D108BD9-81ED-4DB2-BD59-A6C34878D82A}">
                    <a16:rowId xmlns:a16="http://schemas.microsoft.com/office/drawing/2014/main" val="1234950572"/>
                  </a:ext>
                </a:extLst>
              </a:tr>
              <a:tr h="508411">
                <a:tc>
                  <a:txBody>
                    <a:bodyPr/>
                    <a:lstStyle/>
                    <a:p>
                      <a:pPr algn="ctr"/>
                      <a:r>
                        <a:rPr lang="it-IT" dirty="0" err="1">
                          <a:latin typeface="Helvetica" pitchFamily="2" charset="0"/>
                        </a:rPr>
                        <a:t>Rigid</a:t>
                      </a:r>
                      <a:r>
                        <a:rPr lang="it-IT" dirty="0">
                          <a:latin typeface="Helvetica" pitchFamily="2" charset="0"/>
                        </a:rPr>
                        <a: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1506310488"/>
                  </a:ext>
                </a:extLst>
              </a:tr>
              <a:tr h="508411">
                <a:tc>
                  <a:txBody>
                    <a:bodyPr/>
                    <a:lstStyle/>
                    <a:p>
                      <a:pPr algn="ctr"/>
                      <a:r>
                        <a:rPr lang="it-IT" dirty="0">
                          <a:latin typeface="Helvetica" pitchFamily="2" charset="0"/>
                        </a:rPr>
                        <a:t>Soft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3238407271"/>
                  </a:ext>
                </a:extLst>
              </a:tr>
            </a:tbl>
          </a:graphicData>
        </a:graphic>
      </p:graphicFrame>
      <p:sp>
        <p:nvSpPr>
          <p:cNvPr id="2" name="CasellaDiTesto 1">
            <a:extLst>
              <a:ext uri="{FF2B5EF4-FFF2-40B4-BE49-F238E27FC236}">
                <a16:creationId xmlns:a16="http://schemas.microsoft.com/office/drawing/2014/main" id="{AE841D64-3BA6-2E03-D8CC-290FA5D0249D}"/>
              </a:ext>
            </a:extLst>
          </p:cNvPr>
          <p:cNvSpPr txBox="1"/>
          <p:nvPr/>
        </p:nvSpPr>
        <p:spPr>
          <a:xfrm>
            <a:off x="4723787" y="1437629"/>
            <a:ext cx="2744426" cy="461665"/>
          </a:xfrm>
          <a:prstGeom prst="rect">
            <a:avLst/>
          </a:prstGeom>
          <a:noFill/>
        </p:spPr>
        <p:txBody>
          <a:bodyPr wrap="square" rtlCol="0">
            <a:spAutoFit/>
          </a:bodyPr>
          <a:lstStyle/>
          <a:p>
            <a:r>
              <a:rPr lang="it-IT" sz="2400" b="1" dirty="0">
                <a:solidFill>
                  <a:srgbClr val="0070C0"/>
                </a:solidFill>
                <a:latin typeface="Helvetica" pitchFamily="2" charset="0"/>
              </a:rPr>
              <a:t>CLASSIFICATION</a:t>
            </a:r>
          </a:p>
        </p:txBody>
      </p:sp>
    </p:spTree>
    <p:extLst>
      <p:ext uri="{BB962C8B-B14F-4D97-AF65-F5344CB8AC3E}">
        <p14:creationId xmlns:p14="http://schemas.microsoft.com/office/powerpoint/2010/main" val="1832391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graphicFrame>
        <p:nvGraphicFramePr>
          <p:cNvPr id="2" name="Tabella 1">
            <a:extLst>
              <a:ext uri="{FF2B5EF4-FFF2-40B4-BE49-F238E27FC236}">
                <a16:creationId xmlns:a16="http://schemas.microsoft.com/office/drawing/2014/main" id="{DA51889F-874B-CB51-17A5-058246A8F797}"/>
              </a:ext>
            </a:extLst>
          </p:cNvPr>
          <p:cNvGraphicFramePr>
            <a:graphicFrameLocks noGrp="1"/>
          </p:cNvGraphicFramePr>
          <p:nvPr>
            <p:extLst>
              <p:ext uri="{D42A27DB-BD31-4B8C-83A1-F6EECF244321}">
                <p14:modId xmlns:p14="http://schemas.microsoft.com/office/powerpoint/2010/main" val="3025683358"/>
              </p:ext>
            </p:extLst>
          </p:nvPr>
        </p:nvGraphicFramePr>
        <p:xfrm>
          <a:off x="416930" y="3306012"/>
          <a:ext cx="2744724" cy="1525233"/>
        </p:xfrm>
        <a:graphic>
          <a:graphicData uri="http://schemas.openxmlformats.org/drawingml/2006/table">
            <a:tbl>
              <a:tblPr firstRow="1" bandRow="1">
                <a:tableStyleId>{2D5ABB26-0587-4C30-8999-92F81FD0307C}</a:tableStyleId>
              </a:tblPr>
              <a:tblGrid>
                <a:gridCol w="2744724">
                  <a:extLst>
                    <a:ext uri="{9D8B030D-6E8A-4147-A177-3AD203B41FA5}">
                      <a16:colId xmlns:a16="http://schemas.microsoft.com/office/drawing/2014/main" val="2591047853"/>
                    </a:ext>
                  </a:extLst>
                </a:gridCol>
              </a:tblGrid>
              <a:tr h="508411">
                <a:tc>
                  <a:txBody>
                    <a:bodyPr/>
                    <a:lstStyle/>
                    <a:p>
                      <a:pPr algn="ctr"/>
                      <a:r>
                        <a:rPr lang="it-IT" sz="2000" b="1" dirty="0" err="1">
                          <a:latin typeface="Helvetica" pitchFamily="2" charset="0"/>
                        </a:rPr>
                        <a:t>Stiffness-based</a:t>
                      </a:r>
                      <a:endParaRPr lang="it-IT" sz="2000" b="1" dirty="0">
                        <a:latin typeface="Helvetica" pitchFamily="2" charset="0"/>
                      </a:endParaRPr>
                    </a:p>
                  </a:txBody>
                  <a:tcPr/>
                </a:tc>
                <a:extLst>
                  <a:ext uri="{0D108BD9-81ED-4DB2-BD59-A6C34878D82A}">
                    <a16:rowId xmlns:a16="http://schemas.microsoft.com/office/drawing/2014/main" val="1234950572"/>
                  </a:ext>
                </a:extLst>
              </a:tr>
              <a:tr h="508411">
                <a:tc>
                  <a:txBody>
                    <a:bodyPr/>
                    <a:lstStyle/>
                    <a:p>
                      <a:pPr algn="ctr"/>
                      <a:r>
                        <a:rPr lang="it-IT" dirty="0" err="1">
                          <a:latin typeface="Helvetica" pitchFamily="2" charset="0"/>
                        </a:rPr>
                        <a:t>Rigid</a:t>
                      </a:r>
                      <a:r>
                        <a:rPr lang="it-IT" dirty="0">
                          <a:latin typeface="Helvetica" pitchFamily="2" charset="0"/>
                        </a:rPr>
                        <a: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1506310488"/>
                  </a:ext>
                </a:extLst>
              </a:tr>
              <a:tr h="508411">
                <a:tc>
                  <a:txBody>
                    <a:bodyPr/>
                    <a:lstStyle/>
                    <a:p>
                      <a:pPr algn="ctr"/>
                      <a:r>
                        <a:rPr lang="it-IT" dirty="0">
                          <a:latin typeface="Helvetica" pitchFamily="2" charset="0"/>
                        </a:rPr>
                        <a:t>Soft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3238407271"/>
                  </a:ext>
                </a:extLst>
              </a:tr>
            </a:tbl>
          </a:graphicData>
        </a:graphic>
      </p:graphicFrame>
      <p:pic>
        <p:nvPicPr>
          <p:cNvPr id="6" name="Immagine 5" descr="Immagine che contiene argento&#10;&#10;Descrizione generata automaticamente con attendibilità media">
            <a:extLst>
              <a:ext uri="{FF2B5EF4-FFF2-40B4-BE49-F238E27FC236}">
                <a16:creationId xmlns:a16="http://schemas.microsoft.com/office/drawing/2014/main" id="{860A8F46-484E-8AEE-5328-CFF4471BA215}"/>
              </a:ext>
            </a:extLst>
          </p:cNvPr>
          <p:cNvPicPr>
            <a:picLocks noChangeAspect="1"/>
          </p:cNvPicPr>
          <p:nvPr/>
        </p:nvPicPr>
        <p:blipFill>
          <a:blip r:embed="rId2"/>
          <a:stretch>
            <a:fillRect/>
          </a:stretch>
        </p:blipFill>
        <p:spPr>
          <a:xfrm>
            <a:off x="4417421" y="2740735"/>
            <a:ext cx="2970022" cy="2655788"/>
          </a:xfrm>
          <a:prstGeom prst="rect">
            <a:avLst/>
          </a:prstGeom>
        </p:spPr>
      </p:pic>
      <p:pic>
        <p:nvPicPr>
          <p:cNvPr id="13" name="Immagine 12" descr="Immagine che contiene oggetti in metallo, strumento&#10;&#10;Descrizione generata automaticamente">
            <a:extLst>
              <a:ext uri="{FF2B5EF4-FFF2-40B4-BE49-F238E27FC236}">
                <a16:creationId xmlns:a16="http://schemas.microsoft.com/office/drawing/2014/main" id="{62EC8F6D-0749-A91E-026A-9359B3813A72}"/>
              </a:ext>
            </a:extLst>
          </p:cNvPr>
          <p:cNvPicPr>
            <a:picLocks noChangeAspect="1"/>
          </p:cNvPicPr>
          <p:nvPr/>
        </p:nvPicPr>
        <p:blipFill>
          <a:blip r:embed="rId3"/>
          <a:stretch>
            <a:fillRect/>
          </a:stretch>
        </p:blipFill>
        <p:spPr>
          <a:xfrm>
            <a:off x="8383252" y="2608491"/>
            <a:ext cx="3165330" cy="3165330"/>
          </a:xfrm>
          <a:prstGeom prst="rect">
            <a:avLst/>
          </a:prstGeom>
        </p:spPr>
      </p:pic>
      <p:sp>
        <p:nvSpPr>
          <p:cNvPr id="3" name="CasellaDiTesto 2">
            <a:extLst>
              <a:ext uri="{FF2B5EF4-FFF2-40B4-BE49-F238E27FC236}">
                <a16:creationId xmlns:a16="http://schemas.microsoft.com/office/drawing/2014/main" id="{4CEB65C6-8350-54AA-1EF7-8D6207A5879E}"/>
              </a:ext>
            </a:extLst>
          </p:cNvPr>
          <p:cNvSpPr txBox="1"/>
          <p:nvPr/>
        </p:nvSpPr>
        <p:spPr>
          <a:xfrm>
            <a:off x="5345495" y="5396523"/>
            <a:ext cx="2231994" cy="215444"/>
          </a:xfrm>
          <a:prstGeom prst="rect">
            <a:avLst/>
          </a:prstGeom>
          <a:noFill/>
        </p:spPr>
        <p:txBody>
          <a:bodyPr wrap="square" rtlCol="0">
            <a:spAutoFit/>
          </a:bodyPr>
          <a:lstStyle/>
          <a:p>
            <a:r>
              <a:rPr lang="it-IT" sz="800" b="1" dirty="0">
                <a:latin typeface="Helvetica" pitchFamily="2" charset="0"/>
              </a:rPr>
              <a:t>Figure 7</a:t>
            </a:r>
            <a:r>
              <a:rPr lang="it-IT" sz="800" dirty="0">
                <a:latin typeface="Helvetica" pitchFamily="2" charset="0"/>
              </a:rPr>
              <a:t>: </a:t>
            </a:r>
            <a:r>
              <a:rPr lang="it-IT" sz="800" dirty="0" err="1">
                <a:latin typeface="Helvetica" pitchFamily="2" charset="0"/>
              </a:rPr>
              <a:t>Rigid</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t>
            </a:r>
          </a:p>
        </p:txBody>
      </p:sp>
      <p:sp>
        <p:nvSpPr>
          <p:cNvPr id="11" name="CasellaDiTesto 10">
            <a:extLst>
              <a:ext uri="{FF2B5EF4-FFF2-40B4-BE49-F238E27FC236}">
                <a16:creationId xmlns:a16="http://schemas.microsoft.com/office/drawing/2014/main" id="{58B6D8C9-42AD-2346-CCF6-D6B24649613D}"/>
              </a:ext>
            </a:extLst>
          </p:cNvPr>
          <p:cNvSpPr txBox="1"/>
          <p:nvPr/>
        </p:nvSpPr>
        <p:spPr>
          <a:xfrm>
            <a:off x="9316588" y="5558377"/>
            <a:ext cx="2231994" cy="215444"/>
          </a:xfrm>
          <a:prstGeom prst="rect">
            <a:avLst/>
          </a:prstGeom>
          <a:noFill/>
        </p:spPr>
        <p:txBody>
          <a:bodyPr wrap="square" rtlCol="0">
            <a:spAutoFit/>
          </a:bodyPr>
          <a:lstStyle/>
          <a:p>
            <a:r>
              <a:rPr lang="it-IT" sz="800" b="1" dirty="0">
                <a:latin typeface="Helvetica" pitchFamily="2" charset="0"/>
              </a:rPr>
              <a:t>Figure 8</a:t>
            </a:r>
            <a:r>
              <a:rPr lang="it-IT" sz="800" dirty="0">
                <a:latin typeface="Helvetica" pitchFamily="2" charset="0"/>
              </a:rPr>
              <a:t>: Soft </a:t>
            </a:r>
            <a:r>
              <a:rPr lang="it-IT" sz="800" dirty="0" err="1">
                <a:latin typeface="Helvetica" pitchFamily="2" charset="0"/>
              </a:rPr>
              <a:t>gripper</a:t>
            </a:r>
            <a:r>
              <a:rPr lang="it-IT" sz="800" dirty="0">
                <a:latin typeface="Helvetica" pitchFamily="2" charset="0"/>
              </a:rPr>
              <a:t>. </a:t>
            </a:r>
          </a:p>
        </p:txBody>
      </p:sp>
      <p:graphicFrame>
        <p:nvGraphicFramePr>
          <p:cNvPr id="16" name="Tabella 15">
            <a:extLst>
              <a:ext uri="{FF2B5EF4-FFF2-40B4-BE49-F238E27FC236}">
                <a16:creationId xmlns:a16="http://schemas.microsoft.com/office/drawing/2014/main" id="{73AD7472-C67A-2074-6575-6624B31C0B9F}"/>
              </a:ext>
            </a:extLst>
          </p:cNvPr>
          <p:cNvGraphicFramePr>
            <a:graphicFrameLocks noGrp="1"/>
          </p:cNvGraphicFramePr>
          <p:nvPr>
            <p:extLst>
              <p:ext uri="{D42A27DB-BD31-4B8C-83A1-F6EECF244321}">
                <p14:modId xmlns:p14="http://schemas.microsoft.com/office/powerpoint/2010/main" val="547837529"/>
              </p:ext>
            </p:extLst>
          </p:nvPr>
        </p:nvGraphicFramePr>
        <p:xfrm>
          <a:off x="-3372750" y="3163096"/>
          <a:ext cx="2815059" cy="2056120"/>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4868">
                <a:tc>
                  <a:txBody>
                    <a:bodyPr/>
                    <a:lstStyle/>
                    <a:p>
                      <a:pPr algn="ctr"/>
                      <a:r>
                        <a:rPr lang="it-IT" sz="2000" b="1" dirty="0" err="1">
                          <a:latin typeface="Helvetica" pitchFamily="2" charset="0"/>
                        </a:rPr>
                        <a:t>Actuation-based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500582">
                <a:tc>
                  <a:txBody>
                    <a:bodyPr/>
                    <a:lstStyle/>
                    <a:p>
                      <a:pPr algn="ctr"/>
                      <a:r>
                        <a:rPr lang="it-IT" dirty="0">
                          <a:latin typeface="Helvetica" pitchFamily="2" charset="0"/>
                        </a:rPr>
                        <a:t>Electric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985382968"/>
                  </a:ext>
                </a:extLst>
              </a:tr>
              <a:tr h="500582">
                <a:tc>
                  <a:txBody>
                    <a:bodyPr/>
                    <a:lstStyle/>
                    <a:p>
                      <a:pPr algn="ctr"/>
                      <a:r>
                        <a:rPr lang="it-IT" dirty="0" err="1">
                          <a:latin typeface="Helvetica" pitchFamily="2" charset="0"/>
                        </a:rPr>
                        <a:t>Magnetic</a:t>
                      </a:r>
                      <a:r>
                        <a:rPr lang="it-IT" dirty="0">
                          <a:latin typeface="Helvetica" pitchFamily="2" charset="0"/>
                        </a:rPr>
                        <a:t>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3061445234"/>
                  </a:ext>
                </a:extLst>
              </a:tr>
              <a:tr h="520088">
                <a:tc>
                  <a:txBody>
                    <a:bodyPr/>
                    <a:lstStyle/>
                    <a:p>
                      <a:pPr algn="ctr"/>
                      <a:r>
                        <a:rPr lang="it-IT" dirty="0">
                          <a:latin typeface="Helvetica" pitchFamily="2" charset="0"/>
                        </a:rPr>
                        <a:t>Vacuum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graphicFrame>
        <p:nvGraphicFramePr>
          <p:cNvPr id="17" name="Tabella 16">
            <a:extLst>
              <a:ext uri="{FF2B5EF4-FFF2-40B4-BE49-F238E27FC236}">
                <a16:creationId xmlns:a16="http://schemas.microsoft.com/office/drawing/2014/main" id="{C8AC2386-740E-B78C-4317-5B1D3B15F195}"/>
              </a:ext>
            </a:extLst>
          </p:cNvPr>
          <p:cNvGraphicFramePr>
            <a:graphicFrameLocks noGrp="1"/>
          </p:cNvGraphicFramePr>
          <p:nvPr>
            <p:extLst>
              <p:ext uri="{D42A27DB-BD31-4B8C-83A1-F6EECF244321}">
                <p14:modId xmlns:p14="http://schemas.microsoft.com/office/powerpoint/2010/main" val="3593282705"/>
              </p:ext>
            </p:extLst>
          </p:nvPr>
        </p:nvGraphicFramePr>
        <p:xfrm>
          <a:off x="416930" y="7353300"/>
          <a:ext cx="2744724" cy="2033644"/>
        </p:xfrm>
        <a:graphic>
          <a:graphicData uri="http://schemas.openxmlformats.org/drawingml/2006/table">
            <a:tbl>
              <a:tblPr firstRow="1" bandRow="1">
                <a:tableStyleId>{2D5ABB26-0587-4C30-8999-92F81FD0307C}</a:tableStyleId>
              </a:tblPr>
              <a:tblGrid>
                <a:gridCol w="2744724">
                  <a:extLst>
                    <a:ext uri="{9D8B030D-6E8A-4147-A177-3AD203B41FA5}">
                      <a16:colId xmlns:a16="http://schemas.microsoft.com/office/drawing/2014/main" val="3954433855"/>
                    </a:ext>
                  </a:extLst>
                </a:gridCol>
              </a:tblGrid>
              <a:tr h="508411">
                <a:tc>
                  <a:txBody>
                    <a:bodyPr/>
                    <a:lstStyle/>
                    <a:p>
                      <a:pPr algn="ctr"/>
                      <a:r>
                        <a:rPr lang="it-IT" sz="2000" b="1" dirty="0">
                          <a:latin typeface="Helvetica" pitchFamily="2" charset="0"/>
                        </a:rPr>
                        <a:t>Application-</a:t>
                      </a:r>
                      <a:r>
                        <a:rPr lang="it-IT" sz="2000" b="1" dirty="0" err="1">
                          <a:latin typeface="Helvetica" pitchFamily="2" charset="0"/>
                        </a:rPr>
                        <a:t>based</a:t>
                      </a:r>
                      <a:endParaRPr lang="it-IT" sz="2000" b="1" dirty="0">
                        <a:latin typeface="Helvetica" pitchFamily="2" charset="0"/>
                      </a:endParaRPr>
                    </a:p>
                  </a:txBody>
                  <a:tcPr/>
                </a:tc>
                <a:extLst>
                  <a:ext uri="{0D108BD9-81ED-4DB2-BD59-A6C34878D82A}">
                    <a16:rowId xmlns:a16="http://schemas.microsoft.com/office/drawing/2014/main" val="209937249"/>
                  </a:ext>
                </a:extLst>
              </a:tr>
              <a:tr h="508411">
                <a:tc>
                  <a:txBody>
                    <a:bodyPr/>
                    <a:lstStyle/>
                    <a:p>
                      <a:pPr algn="ctr"/>
                      <a:r>
                        <a:rPr lang="it-IT" dirty="0" err="1">
                          <a:latin typeface="Helvetica" pitchFamily="2" charset="0"/>
                        </a:rPr>
                        <a:t>Surgical</a:t>
                      </a:r>
                      <a:r>
                        <a:rPr lang="it-IT" dirty="0">
                          <a:latin typeface="Helvetica" pitchFamily="2" charset="0"/>
                        </a:rPr>
                        <a:t>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2022652594"/>
                  </a:ext>
                </a:extLst>
              </a:tr>
              <a:tr h="508411">
                <a:tc>
                  <a:txBody>
                    <a:bodyPr/>
                    <a:lstStyle/>
                    <a:p>
                      <a:pPr algn="ctr"/>
                      <a:r>
                        <a:rPr lang="it-IT" dirty="0">
                          <a:latin typeface="Helvetica" pitchFamily="2" charset="0"/>
                        </a:rPr>
                        <a:t>Assistive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1400756832"/>
                  </a:ext>
                </a:extLst>
              </a:tr>
              <a:tr h="508411">
                <a:tc>
                  <a:txBody>
                    <a:bodyPr/>
                    <a:lstStyle/>
                    <a:p>
                      <a:pPr algn="ctr"/>
                      <a:r>
                        <a:rPr lang="it-IT" dirty="0">
                          <a:latin typeface="Helvetica" pitchFamily="2" charset="0"/>
                        </a:rPr>
                        <a:t>Industrial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791352807"/>
                  </a:ext>
                </a:extLst>
              </a:tr>
            </a:tbl>
          </a:graphicData>
        </a:graphic>
      </p:graphicFrame>
      <p:sp>
        <p:nvSpPr>
          <p:cNvPr id="9" name="CasellaDiTesto 8">
            <a:extLst>
              <a:ext uri="{FF2B5EF4-FFF2-40B4-BE49-F238E27FC236}">
                <a16:creationId xmlns:a16="http://schemas.microsoft.com/office/drawing/2014/main" id="{3849D9C7-DF3B-27D9-3B84-684E83DE878F}"/>
              </a:ext>
            </a:extLst>
          </p:cNvPr>
          <p:cNvSpPr txBox="1"/>
          <p:nvPr/>
        </p:nvSpPr>
        <p:spPr>
          <a:xfrm>
            <a:off x="4723787" y="1437629"/>
            <a:ext cx="2744426" cy="461665"/>
          </a:xfrm>
          <a:prstGeom prst="rect">
            <a:avLst/>
          </a:prstGeom>
          <a:noFill/>
        </p:spPr>
        <p:txBody>
          <a:bodyPr wrap="square" rtlCol="0">
            <a:spAutoFit/>
          </a:bodyPr>
          <a:lstStyle/>
          <a:p>
            <a:r>
              <a:rPr lang="it-IT" sz="2400" b="1" dirty="0">
                <a:solidFill>
                  <a:srgbClr val="0070C0"/>
                </a:solidFill>
                <a:latin typeface="Helvetica" pitchFamily="2" charset="0"/>
              </a:rPr>
              <a:t>CLASSIFICATION</a:t>
            </a:r>
          </a:p>
        </p:txBody>
      </p:sp>
    </p:spTree>
    <p:extLst>
      <p:ext uri="{BB962C8B-B14F-4D97-AF65-F5344CB8AC3E}">
        <p14:creationId xmlns:p14="http://schemas.microsoft.com/office/powerpoint/2010/main" val="1758632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graphicFrame>
        <p:nvGraphicFramePr>
          <p:cNvPr id="6" name="Tabella 5">
            <a:extLst>
              <a:ext uri="{FF2B5EF4-FFF2-40B4-BE49-F238E27FC236}">
                <a16:creationId xmlns:a16="http://schemas.microsoft.com/office/drawing/2014/main" id="{B284E717-FAC0-1EAA-DB34-E93CE9D08AF8}"/>
              </a:ext>
            </a:extLst>
          </p:cNvPr>
          <p:cNvGraphicFramePr>
            <a:graphicFrameLocks noGrp="1"/>
          </p:cNvGraphicFramePr>
          <p:nvPr>
            <p:extLst>
              <p:ext uri="{D42A27DB-BD31-4B8C-83A1-F6EECF244321}">
                <p14:modId xmlns:p14="http://schemas.microsoft.com/office/powerpoint/2010/main" val="3289408398"/>
              </p:ext>
            </p:extLst>
          </p:nvPr>
        </p:nvGraphicFramePr>
        <p:xfrm>
          <a:off x="410224" y="3008249"/>
          <a:ext cx="2744724" cy="2033644"/>
        </p:xfrm>
        <a:graphic>
          <a:graphicData uri="http://schemas.openxmlformats.org/drawingml/2006/table">
            <a:tbl>
              <a:tblPr firstRow="1" bandRow="1">
                <a:tableStyleId>{2D5ABB26-0587-4C30-8999-92F81FD0307C}</a:tableStyleId>
              </a:tblPr>
              <a:tblGrid>
                <a:gridCol w="2744724">
                  <a:extLst>
                    <a:ext uri="{9D8B030D-6E8A-4147-A177-3AD203B41FA5}">
                      <a16:colId xmlns:a16="http://schemas.microsoft.com/office/drawing/2014/main" val="3954433855"/>
                    </a:ext>
                  </a:extLst>
                </a:gridCol>
              </a:tblGrid>
              <a:tr h="508411">
                <a:tc>
                  <a:txBody>
                    <a:bodyPr/>
                    <a:lstStyle/>
                    <a:p>
                      <a:pPr algn="ctr"/>
                      <a:r>
                        <a:rPr lang="it-IT" sz="2000" b="1" dirty="0">
                          <a:latin typeface="Helvetica" pitchFamily="2" charset="0"/>
                        </a:rPr>
                        <a:t>Application-</a:t>
                      </a:r>
                      <a:r>
                        <a:rPr lang="it-IT" sz="2000" b="1" dirty="0" err="1">
                          <a:latin typeface="Helvetica" pitchFamily="2" charset="0"/>
                        </a:rPr>
                        <a:t>based</a:t>
                      </a:r>
                      <a:endParaRPr lang="it-IT" sz="2000" b="1" dirty="0">
                        <a:latin typeface="Helvetica" pitchFamily="2" charset="0"/>
                      </a:endParaRPr>
                    </a:p>
                  </a:txBody>
                  <a:tcPr/>
                </a:tc>
                <a:extLst>
                  <a:ext uri="{0D108BD9-81ED-4DB2-BD59-A6C34878D82A}">
                    <a16:rowId xmlns:a16="http://schemas.microsoft.com/office/drawing/2014/main" val="209937249"/>
                  </a:ext>
                </a:extLst>
              </a:tr>
              <a:tr h="508411">
                <a:tc>
                  <a:txBody>
                    <a:bodyPr/>
                    <a:lstStyle/>
                    <a:p>
                      <a:pPr algn="ctr"/>
                      <a:r>
                        <a:rPr lang="it-IT" dirty="0" err="1">
                          <a:latin typeface="Helvetica" pitchFamily="2" charset="0"/>
                        </a:rPr>
                        <a:t>Surgical</a:t>
                      </a:r>
                      <a:r>
                        <a:rPr lang="it-IT" dirty="0">
                          <a:latin typeface="Helvetica" pitchFamily="2" charset="0"/>
                        </a:rPr>
                        <a:t>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2022652594"/>
                  </a:ext>
                </a:extLst>
              </a:tr>
              <a:tr h="508411">
                <a:tc>
                  <a:txBody>
                    <a:bodyPr/>
                    <a:lstStyle/>
                    <a:p>
                      <a:pPr algn="ctr"/>
                      <a:r>
                        <a:rPr lang="it-IT" dirty="0">
                          <a:latin typeface="Helvetica" pitchFamily="2" charset="0"/>
                        </a:rPr>
                        <a:t>Assistive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1400756832"/>
                  </a:ext>
                </a:extLst>
              </a:tr>
              <a:tr h="508411">
                <a:tc>
                  <a:txBody>
                    <a:bodyPr/>
                    <a:lstStyle/>
                    <a:p>
                      <a:pPr algn="ctr"/>
                      <a:r>
                        <a:rPr lang="it-IT" dirty="0">
                          <a:latin typeface="Helvetica" pitchFamily="2" charset="0"/>
                        </a:rPr>
                        <a:t>Industrial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791352807"/>
                  </a:ext>
                </a:extLst>
              </a:tr>
            </a:tbl>
          </a:graphicData>
        </a:graphic>
      </p:graphicFrame>
      <p:pic>
        <p:nvPicPr>
          <p:cNvPr id="12" name="Immagine 11" descr="Immagine che contiene strumento, leva&#10;&#10;Descrizione generata automaticamente">
            <a:extLst>
              <a:ext uri="{FF2B5EF4-FFF2-40B4-BE49-F238E27FC236}">
                <a16:creationId xmlns:a16="http://schemas.microsoft.com/office/drawing/2014/main" id="{91B7E174-88CB-21F9-1330-44DA6D5AF319}"/>
              </a:ext>
            </a:extLst>
          </p:cNvPr>
          <p:cNvPicPr>
            <a:picLocks noChangeAspect="1"/>
          </p:cNvPicPr>
          <p:nvPr/>
        </p:nvPicPr>
        <p:blipFill>
          <a:blip r:embed="rId2"/>
          <a:stretch>
            <a:fillRect/>
          </a:stretch>
        </p:blipFill>
        <p:spPr>
          <a:xfrm>
            <a:off x="3719829" y="2796277"/>
            <a:ext cx="2612825" cy="1265445"/>
          </a:xfrm>
          <a:prstGeom prst="rect">
            <a:avLst/>
          </a:prstGeom>
        </p:spPr>
      </p:pic>
      <p:pic>
        <p:nvPicPr>
          <p:cNvPr id="14" name="Immagine 13" descr="Immagine che contiene macchina&#10;&#10;Descrizione generata automaticamente">
            <a:extLst>
              <a:ext uri="{FF2B5EF4-FFF2-40B4-BE49-F238E27FC236}">
                <a16:creationId xmlns:a16="http://schemas.microsoft.com/office/drawing/2014/main" id="{5137E59E-2A40-2BFE-9453-9EAA34B19DEA}"/>
              </a:ext>
            </a:extLst>
          </p:cNvPr>
          <p:cNvPicPr>
            <a:picLocks noChangeAspect="1"/>
          </p:cNvPicPr>
          <p:nvPr/>
        </p:nvPicPr>
        <p:blipFill>
          <a:blip r:embed="rId3"/>
          <a:stretch>
            <a:fillRect/>
          </a:stretch>
        </p:blipFill>
        <p:spPr>
          <a:xfrm>
            <a:off x="9247802" y="2273951"/>
            <a:ext cx="2424173" cy="2310095"/>
          </a:xfrm>
          <a:prstGeom prst="rect">
            <a:avLst/>
          </a:prstGeom>
        </p:spPr>
      </p:pic>
      <p:pic>
        <p:nvPicPr>
          <p:cNvPr id="16" name="Immagine 15" descr="Immagine che contiene schizzo, cartone animato, vestiti&#10;&#10;Descrizione generata automaticamente">
            <a:extLst>
              <a:ext uri="{FF2B5EF4-FFF2-40B4-BE49-F238E27FC236}">
                <a16:creationId xmlns:a16="http://schemas.microsoft.com/office/drawing/2014/main" id="{8D105159-23E4-3126-4A96-DB5E0F4B44A3}"/>
              </a:ext>
            </a:extLst>
          </p:cNvPr>
          <p:cNvPicPr>
            <a:picLocks noChangeAspect="1"/>
          </p:cNvPicPr>
          <p:nvPr/>
        </p:nvPicPr>
        <p:blipFill>
          <a:blip r:embed="rId4"/>
          <a:stretch>
            <a:fillRect/>
          </a:stretch>
        </p:blipFill>
        <p:spPr>
          <a:xfrm>
            <a:off x="6793532" y="3735152"/>
            <a:ext cx="1993392" cy="2491740"/>
          </a:xfrm>
          <a:prstGeom prst="rect">
            <a:avLst/>
          </a:prstGeom>
        </p:spPr>
      </p:pic>
      <p:sp>
        <p:nvSpPr>
          <p:cNvPr id="2" name="CasellaDiTesto 1">
            <a:extLst>
              <a:ext uri="{FF2B5EF4-FFF2-40B4-BE49-F238E27FC236}">
                <a16:creationId xmlns:a16="http://schemas.microsoft.com/office/drawing/2014/main" id="{1A10BBFC-9AA7-420F-3565-CEAA5825769F}"/>
              </a:ext>
            </a:extLst>
          </p:cNvPr>
          <p:cNvSpPr txBox="1"/>
          <p:nvPr/>
        </p:nvSpPr>
        <p:spPr>
          <a:xfrm>
            <a:off x="3702426" y="4158222"/>
            <a:ext cx="2231994" cy="215444"/>
          </a:xfrm>
          <a:prstGeom prst="rect">
            <a:avLst/>
          </a:prstGeom>
          <a:noFill/>
        </p:spPr>
        <p:txBody>
          <a:bodyPr wrap="square" rtlCol="0">
            <a:spAutoFit/>
          </a:bodyPr>
          <a:lstStyle/>
          <a:p>
            <a:r>
              <a:rPr lang="it-IT" sz="800" b="1" dirty="0">
                <a:latin typeface="Helvetica" pitchFamily="2" charset="0"/>
              </a:rPr>
              <a:t>Figure 9</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for </a:t>
            </a:r>
            <a:r>
              <a:rPr lang="it-IT" sz="800" dirty="0" err="1">
                <a:latin typeface="Helvetica" pitchFamily="2" charset="0"/>
              </a:rPr>
              <a:t>surgical</a:t>
            </a:r>
            <a:r>
              <a:rPr lang="it-IT" sz="800" dirty="0">
                <a:latin typeface="Helvetica" pitchFamily="2" charset="0"/>
              </a:rPr>
              <a:t> </a:t>
            </a:r>
            <a:r>
              <a:rPr lang="it-IT" sz="800" dirty="0" err="1">
                <a:latin typeface="Helvetica" pitchFamily="2" charset="0"/>
              </a:rPr>
              <a:t>applications</a:t>
            </a:r>
            <a:r>
              <a:rPr lang="it-IT" sz="800" dirty="0">
                <a:latin typeface="Helvetica" pitchFamily="2" charset="0"/>
              </a:rPr>
              <a:t>. </a:t>
            </a:r>
          </a:p>
        </p:txBody>
      </p:sp>
      <p:sp>
        <p:nvSpPr>
          <p:cNvPr id="3" name="CasellaDiTesto 2">
            <a:extLst>
              <a:ext uri="{FF2B5EF4-FFF2-40B4-BE49-F238E27FC236}">
                <a16:creationId xmlns:a16="http://schemas.microsoft.com/office/drawing/2014/main" id="{35C38ECB-7AAC-7D01-BAEB-2555AC941295}"/>
              </a:ext>
            </a:extLst>
          </p:cNvPr>
          <p:cNvSpPr txBox="1"/>
          <p:nvPr/>
        </p:nvSpPr>
        <p:spPr>
          <a:xfrm>
            <a:off x="6673215" y="6237646"/>
            <a:ext cx="2231994" cy="215444"/>
          </a:xfrm>
          <a:prstGeom prst="rect">
            <a:avLst/>
          </a:prstGeom>
          <a:noFill/>
        </p:spPr>
        <p:txBody>
          <a:bodyPr wrap="square" rtlCol="0">
            <a:spAutoFit/>
          </a:bodyPr>
          <a:lstStyle/>
          <a:p>
            <a:r>
              <a:rPr lang="it-IT" sz="800" b="1" dirty="0">
                <a:latin typeface="Helvetica" pitchFamily="2" charset="0"/>
              </a:rPr>
              <a:t>Figure 10</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for assistive </a:t>
            </a:r>
            <a:r>
              <a:rPr lang="it-IT" sz="800" dirty="0" err="1">
                <a:latin typeface="Helvetica" pitchFamily="2" charset="0"/>
              </a:rPr>
              <a:t>applications</a:t>
            </a:r>
            <a:r>
              <a:rPr lang="it-IT" sz="800" dirty="0">
                <a:latin typeface="Helvetica" pitchFamily="2" charset="0"/>
              </a:rPr>
              <a:t>. </a:t>
            </a:r>
          </a:p>
        </p:txBody>
      </p:sp>
      <p:sp>
        <p:nvSpPr>
          <p:cNvPr id="11" name="CasellaDiTesto 10">
            <a:extLst>
              <a:ext uri="{FF2B5EF4-FFF2-40B4-BE49-F238E27FC236}">
                <a16:creationId xmlns:a16="http://schemas.microsoft.com/office/drawing/2014/main" id="{CC4936C3-2BCF-0187-0E8E-DB84B7C06D1E}"/>
              </a:ext>
            </a:extLst>
          </p:cNvPr>
          <p:cNvSpPr txBox="1"/>
          <p:nvPr/>
        </p:nvSpPr>
        <p:spPr>
          <a:xfrm>
            <a:off x="9549782" y="4693386"/>
            <a:ext cx="2231994" cy="215444"/>
          </a:xfrm>
          <a:prstGeom prst="rect">
            <a:avLst/>
          </a:prstGeom>
          <a:noFill/>
        </p:spPr>
        <p:txBody>
          <a:bodyPr wrap="square" rtlCol="0">
            <a:spAutoFit/>
          </a:bodyPr>
          <a:lstStyle/>
          <a:p>
            <a:r>
              <a:rPr lang="it-IT" sz="800" b="1" dirty="0">
                <a:latin typeface="Helvetica" pitchFamily="2" charset="0"/>
              </a:rPr>
              <a:t>Figure 11</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for industrial </a:t>
            </a:r>
            <a:r>
              <a:rPr lang="it-IT" sz="800" dirty="0" err="1">
                <a:latin typeface="Helvetica" pitchFamily="2" charset="0"/>
              </a:rPr>
              <a:t>applications</a:t>
            </a:r>
            <a:r>
              <a:rPr lang="it-IT" sz="800" dirty="0">
                <a:latin typeface="Helvetica" pitchFamily="2" charset="0"/>
              </a:rPr>
              <a:t>. </a:t>
            </a:r>
          </a:p>
        </p:txBody>
      </p:sp>
      <p:graphicFrame>
        <p:nvGraphicFramePr>
          <p:cNvPr id="17" name="Tabella 16">
            <a:extLst>
              <a:ext uri="{FF2B5EF4-FFF2-40B4-BE49-F238E27FC236}">
                <a16:creationId xmlns:a16="http://schemas.microsoft.com/office/drawing/2014/main" id="{8B60F10D-B231-B51E-DDA3-115CA90ED12C}"/>
              </a:ext>
            </a:extLst>
          </p:cNvPr>
          <p:cNvGraphicFramePr>
            <a:graphicFrameLocks noGrp="1"/>
          </p:cNvGraphicFramePr>
          <p:nvPr>
            <p:extLst>
              <p:ext uri="{D42A27DB-BD31-4B8C-83A1-F6EECF244321}">
                <p14:modId xmlns:p14="http://schemas.microsoft.com/office/powerpoint/2010/main" val="2102182226"/>
              </p:ext>
            </p:extLst>
          </p:nvPr>
        </p:nvGraphicFramePr>
        <p:xfrm>
          <a:off x="416930" y="7158484"/>
          <a:ext cx="2744724" cy="1525233"/>
        </p:xfrm>
        <a:graphic>
          <a:graphicData uri="http://schemas.openxmlformats.org/drawingml/2006/table">
            <a:tbl>
              <a:tblPr firstRow="1" bandRow="1">
                <a:tableStyleId>{2D5ABB26-0587-4C30-8999-92F81FD0307C}</a:tableStyleId>
              </a:tblPr>
              <a:tblGrid>
                <a:gridCol w="2744724">
                  <a:extLst>
                    <a:ext uri="{9D8B030D-6E8A-4147-A177-3AD203B41FA5}">
                      <a16:colId xmlns:a16="http://schemas.microsoft.com/office/drawing/2014/main" val="2591047853"/>
                    </a:ext>
                  </a:extLst>
                </a:gridCol>
              </a:tblGrid>
              <a:tr h="508411">
                <a:tc>
                  <a:txBody>
                    <a:bodyPr/>
                    <a:lstStyle/>
                    <a:p>
                      <a:pPr algn="ctr"/>
                      <a:r>
                        <a:rPr lang="it-IT" sz="2000" b="1" dirty="0" err="1">
                          <a:latin typeface="Helvetica" pitchFamily="2" charset="0"/>
                        </a:rPr>
                        <a:t>Stiffness-based</a:t>
                      </a:r>
                      <a:endParaRPr lang="it-IT" sz="2000" b="1" dirty="0">
                        <a:latin typeface="Helvetica" pitchFamily="2" charset="0"/>
                      </a:endParaRPr>
                    </a:p>
                  </a:txBody>
                  <a:tcPr/>
                </a:tc>
                <a:extLst>
                  <a:ext uri="{0D108BD9-81ED-4DB2-BD59-A6C34878D82A}">
                    <a16:rowId xmlns:a16="http://schemas.microsoft.com/office/drawing/2014/main" val="1234950572"/>
                  </a:ext>
                </a:extLst>
              </a:tr>
              <a:tr h="508411">
                <a:tc>
                  <a:txBody>
                    <a:bodyPr/>
                    <a:lstStyle/>
                    <a:p>
                      <a:pPr algn="ctr"/>
                      <a:r>
                        <a:rPr lang="it-IT" dirty="0" err="1">
                          <a:latin typeface="Helvetica" pitchFamily="2" charset="0"/>
                        </a:rPr>
                        <a:t>Rigid</a:t>
                      </a:r>
                      <a:r>
                        <a:rPr lang="it-IT" dirty="0">
                          <a:latin typeface="Helvetica" pitchFamily="2" charset="0"/>
                        </a:rPr>
                        <a: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1506310488"/>
                  </a:ext>
                </a:extLst>
              </a:tr>
              <a:tr h="508411">
                <a:tc>
                  <a:txBody>
                    <a:bodyPr/>
                    <a:lstStyle/>
                    <a:p>
                      <a:pPr algn="ctr"/>
                      <a:r>
                        <a:rPr lang="it-IT" dirty="0">
                          <a:latin typeface="Helvetica" pitchFamily="2" charset="0"/>
                        </a:rPr>
                        <a:t>Soft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3238407271"/>
                  </a:ext>
                </a:extLst>
              </a:tr>
            </a:tbl>
          </a:graphicData>
        </a:graphic>
      </p:graphicFrame>
      <p:sp>
        <p:nvSpPr>
          <p:cNvPr id="9" name="CasellaDiTesto 8">
            <a:extLst>
              <a:ext uri="{FF2B5EF4-FFF2-40B4-BE49-F238E27FC236}">
                <a16:creationId xmlns:a16="http://schemas.microsoft.com/office/drawing/2014/main" id="{39B208EA-9F56-0888-87A4-2EC8432A2E44}"/>
              </a:ext>
            </a:extLst>
          </p:cNvPr>
          <p:cNvSpPr txBox="1"/>
          <p:nvPr/>
        </p:nvSpPr>
        <p:spPr>
          <a:xfrm>
            <a:off x="4723787" y="1437629"/>
            <a:ext cx="2744426" cy="461665"/>
          </a:xfrm>
          <a:prstGeom prst="rect">
            <a:avLst/>
          </a:prstGeom>
          <a:noFill/>
        </p:spPr>
        <p:txBody>
          <a:bodyPr wrap="square" rtlCol="0">
            <a:spAutoFit/>
          </a:bodyPr>
          <a:lstStyle/>
          <a:p>
            <a:r>
              <a:rPr lang="it-IT" sz="2400" b="1" dirty="0">
                <a:solidFill>
                  <a:srgbClr val="0070C0"/>
                </a:solidFill>
                <a:latin typeface="Helvetica" pitchFamily="2" charset="0"/>
              </a:rPr>
              <a:t>CLASSIFICATION</a:t>
            </a:r>
          </a:p>
        </p:txBody>
      </p:sp>
    </p:spTree>
    <p:extLst>
      <p:ext uri="{BB962C8B-B14F-4D97-AF65-F5344CB8AC3E}">
        <p14:creationId xmlns:p14="http://schemas.microsoft.com/office/powerpoint/2010/main" val="249407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9" name="CasellaDiTesto 8">
            <a:extLst>
              <a:ext uri="{FF2B5EF4-FFF2-40B4-BE49-F238E27FC236}">
                <a16:creationId xmlns:a16="http://schemas.microsoft.com/office/drawing/2014/main" id="{F7DE3772-91BC-49FF-72A4-E57FBA7C9FB4}"/>
              </a:ext>
            </a:extLst>
          </p:cNvPr>
          <p:cNvSpPr txBox="1"/>
          <p:nvPr/>
        </p:nvSpPr>
        <p:spPr>
          <a:xfrm>
            <a:off x="2636319" y="1316599"/>
            <a:ext cx="6919361" cy="461665"/>
          </a:xfrm>
          <a:prstGeom prst="rect">
            <a:avLst/>
          </a:prstGeom>
          <a:noFill/>
        </p:spPr>
        <p:txBody>
          <a:bodyPr wrap="square" rtlCol="0">
            <a:spAutoFit/>
          </a:bodyPr>
          <a:lstStyle/>
          <a:p>
            <a:r>
              <a:rPr lang="it-IT" sz="2400" b="1" dirty="0">
                <a:solidFill>
                  <a:srgbClr val="0070C0"/>
                </a:solidFill>
                <a:latin typeface="Helvetica" pitchFamily="2" charset="0"/>
              </a:rPr>
              <a:t>PARALLEL GRIPPER PRELIMINARY SKETCH</a:t>
            </a:r>
          </a:p>
        </p:txBody>
      </p:sp>
      <p:sp>
        <p:nvSpPr>
          <p:cNvPr id="11" name="CasellaDiTesto 10">
            <a:extLst>
              <a:ext uri="{FF2B5EF4-FFF2-40B4-BE49-F238E27FC236}">
                <a16:creationId xmlns:a16="http://schemas.microsoft.com/office/drawing/2014/main" id="{B1361DBF-C207-C553-DA6C-2C03E5493CB0}"/>
              </a:ext>
            </a:extLst>
          </p:cNvPr>
          <p:cNvSpPr txBox="1"/>
          <p:nvPr/>
        </p:nvSpPr>
        <p:spPr>
          <a:xfrm>
            <a:off x="5897695" y="2455373"/>
            <a:ext cx="5403393" cy="338554"/>
          </a:xfrm>
          <a:prstGeom prst="rect">
            <a:avLst/>
          </a:prstGeom>
          <a:noFill/>
        </p:spPr>
        <p:txBody>
          <a:bodyPr wrap="square" rtlCol="0">
            <a:spAutoFit/>
          </a:bodyPr>
          <a:lstStyle/>
          <a:p>
            <a:r>
              <a:rPr lang="it-IT" sz="1600" dirty="0">
                <a:latin typeface="Helvetica" panose="020B0604020202020204" pitchFamily="34" charset="0"/>
                <a:cs typeface="Helvetica" panose="020B0604020202020204" pitchFamily="34" charset="0"/>
              </a:rPr>
              <a:t> </a:t>
            </a:r>
          </a:p>
        </p:txBody>
      </p:sp>
      <p:sp>
        <p:nvSpPr>
          <p:cNvPr id="13" name="CasellaDiTesto 12">
            <a:extLst>
              <a:ext uri="{FF2B5EF4-FFF2-40B4-BE49-F238E27FC236}">
                <a16:creationId xmlns:a16="http://schemas.microsoft.com/office/drawing/2014/main" id="{4C32F986-56A7-B611-5662-FEEAFBE5C9AE}"/>
              </a:ext>
            </a:extLst>
          </p:cNvPr>
          <p:cNvSpPr txBox="1"/>
          <p:nvPr/>
        </p:nvSpPr>
        <p:spPr>
          <a:xfrm>
            <a:off x="5638800" y="2974258"/>
            <a:ext cx="914400" cy="914400"/>
          </a:xfrm>
          <a:prstGeom prst="rect">
            <a:avLst/>
          </a:prstGeom>
          <a:noFill/>
        </p:spPr>
        <p:txBody>
          <a:bodyPr wrap="square" rtlCol="0">
            <a:spAutoFit/>
          </a:bodyPr>
          <a:lstStyle/>
          <a:p>
            <a:endParaRPr lang="it-IT" dirty="0"/>
          </a:p>
        </p:txBody>
      </p:sp>
      <p:sp>
        <p:nvSpPr>
          <p:cNvPr id="15" name="CasellaDiTesto 14">
            <a:extLst>
              <a:ext uri="{FF2B5EF4-FFF2-40B4-BE49-F238E27FC236}">
                <a16:creationId xmlns:a16="http://schemas.microsoft.com/office/drawing/2014/main" id="{9A87441C-B1C3-C9C5-0314-6686796F72CA}"/>
              </a:ext>
            </a:extLst>
          </p:cNvPr>
          <p:cNvSpPr txBox="1"/>
          <p:nvPr/>
        </p:nvSpPr>
        <p:spPr>
          <a:xfrm>
            <a:off x="5554807" y="2241468"/>
            <a:ext cx="5662288" cy="923330"/>
          </a:xfrm>
          <a:prstGeom prst="rect">
            <a:avLst/>
          </a:prstGeom>
          <a:noFill/>
        </p:spPr>
        <p:txBody>
          <a:bodyPr wrap="square" rtlCol="0">
            <a:spAutoFit/>
          </a:bodyPr>
          <a:lstStyle/>
          <a:p>
            <a:pPr algn="just"/>
            <a:r>
              <a:rPr lang="it-IT" dirty="0"/>
              <a:t>The first part of the gripper design process </a:t>
            </a:r>
            <a:r>
              <a:rPr lang="it-IT" b="0" i="0" dirty="0">
                <a:solidFill>
                  <a:srgbClr val="3D3D3D"/>
                </a:solidFill>
                <a:effectLst/>
                <a:highlight>
                  <a:srgbClr val="FFFFFF"/>
                </a:highlight>
                <a:latin typeface="Roboto" panose="02000000000000000000" pitchFamily="2" charset="0"/>
              </a:rPr>
              <a:t>deals with a preliminary sketch that shows the main idea and components of the parallel gripper</a:t>
            </a:r>
            <a:endParaRPr lang="it-IT" dirty="0"/>
          </a:p>
        </p:txBody>
      </p:sp>
      <p:graphicFrame>
        <p:nvGraphicFramePr>
          <p:cNvPr id="26" name="CasellaDiTesto 13">
            <a:extLst>
              <a:ext uri="{FF2B5EF4-FFF2-40B4-BE49-F238E27FC236}">
                <a16:creationId xmlns:a16="http://schemas.microsoft.com/office/drawing/2014/main" id="{3BC256F8-E1B7-DA67-FC93-4D35958D1D1B}"/>
              </a:ext>
            </a:extLst>
          </p:cNvPr>
          <p:cNvGraphicFramePr/>
          <p:nvPr>
            <p:extLst>
              <p:ext uri="{D42A27DB-BD31-4B8C-83A1-F6EECF244321}">
                <p14:modId xmlns:p14="http://schemas.microsoft.com/office/powerpoint/2010/main" val="432366717"/>
              </p:ext>
            </p:extLst>
          </p:nvPr>
        </p:nvGraphicFramePr>
        <p:xfrm>
          <a:off x="5638800" y="3257131"/>
          <a:ext cx="5976982" cy="3139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uppo 13">
            <a:extLst>
              <a:ext uri="{FF2B5EF4-FFF2-40B4-BE49-F238E27FC236}">
                <a16:creationId xmlns:a16="http://schemas.microsoft.com/office/drawing/2014/main" id="{EE627874-42D7-7414-CE37-2CC725DB5CB2}"/>
              </a:ext>
            </a:extLst>
          </p:cNvPr>
          <p:cNvGrpSpPr/>
          <p:nvPr/>
        </p:nvGrpSpPr>
        <p:grpSpPr>
          <a:xfrm>
            <a:off x="5638800" y="3582089"/>
            <a:ext cx="5662288" cy="486720"/>
            <a:chOff x="0" y="28572"/>
            <a:chExt cx="5525729" cy="486720"/>
          </a:xfrm>
          <a:solidFill>
            <a:srgbClr val="002060"/>
          </a:solidFill>
        </p:grpSpPr>
        <p:sp>
          <p:nvSpPr>
            <p:cNvPr id="27" name="Rettangolo con angoli arrotondati 26">
              <a:extLst>
                <a:ext uri="{FF2B5EF4-FFF2-40B4-BE49-F238E27FC236}">
                  <a16:creationId xmlns:a16="http://schemas.microsoft.com/office/drawing/2014/main" id="{3CECB810-0B95-7FD1-4DB9-D2A5DBA93113}"/>
                </a:ext>
              </a:extLst>
            </p:cNvPr>
            <p:cNvSpPr/>
            <p:nvPr/>
          </p:nvSpPr>
          <p:spPr>
            <a:xfrm>
              <a:off x="0" y="28572"/>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8" name="CasellaDiTesto 27">
              <a:extLst>
                <a:ext uri="{FF2B5EF4-FFF2-40B4-BE49-F238E27FC236}">
                  <a16:creationId xmlns:a16="http://schemas.microsoft.com/office/drawing/2014/main" id="{DFB2661D-C828-FC94-029C-8801A660D85D}"/>
                </a:ext>
              </a:extLst>
            </p:cNvPr>
            <p:cNvSpPr txBox="1"/>
            <p:nvPr/>
          </p:nvSpPr>
          <p:spPr>
            <a:xfrm>
              <a:off x="23760" y="52332"/>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700" kern="1200" dirty="0">
                  <a:latin typeface="Helvetica" pitchFamily="2" charset="0"/>
                </a:rPr>
                <a:t>Base part and DC motor case</a:t>
              </a:r>
            </a:p>
          </p:txBody>
        </p:sp>
      </p:grpSp>
      <p:grpSp>
        <p:nvGrpSpPr>
          <p:cNvPr id="16" name="Gruppo 15">
            <a:extLst>
              <a:ext uri="{FF2B5EF4-FFF2-40B4-BE49-F238E27FC236}">
                <a16:creationId xmlns:a16="http://schemas.microsoft.com/office/drawing/2014/main" id="{6A7F0510-AA55-44ED-2AAB-99D093ECD116}"/>
              </a:ext>
            </a:extLst>
          </p:cNvPr>
          <p:cNvGrpSpPr/>
          <p:nvPr/>
        </p:nvGrpSpPr>
        <p:grpSpPr>
          <a:xfrm>
            <a:off x="5638800" y="4126655"/>
            <a:ext cx="5662288" cy="486720"/>
            <a:chOff x="0" y="573138"/>
            <a:chExt cx="5525729" cy="486720"/>
          </a:xfrm>
          <a:solidFill>
            <a:srgbClr val="002060"/>
          </a:solidFill>
        </p:grpSpPr>
        <p:sp>
          <p:nvSpPr>
            <p:cNvPr id="24" name="Rettangolo con angoli arrotondati 23">
              <a:extLst>
                <a:ext uri="{FF2B5EF4-FFF2-40B4-BE49-F238E27FC236}">
                  <a16:creationId xmlns:a16="http://schemas.microsoft.com/office/drawing/2014/main" id="{7BA18842-5352-B609-17A1-18E286632070}"/>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5" name="CasellaDiTesto 24">
              <a:extLst>
                <a:ext uri="{FF2B5EF4-FFF2-40B4-BE49-F238E27FC236}">
                  <a16:creationId xmlns:a16="http://schemas.microsoft.com/office/drawing/2014/main" id="{0CE993B4-F852-8417-B0CC-3DEF42808C60}"/>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700" kern="1200" dirty="0">
                  <a:latin typeface="Helvetica" pitchFamily="2" charset="0"/>
                </a:rPr>
                <a:t>Palm (elevator)</a:t>
              </a:r>
            </a:p>
          </p:txBody>
        </p:sp>
      </p:grpSp>
      <p:grpSp>
        <p:nvGrpSpPr>
          <p:cNvPr id="17" name="Gruppo 16">
            <a:extLst>
              <a:ext uri="{FF2B5EF4-FFF2-40B4-BE49-F238E27FC236}">
                <a16:creationId xmlns:a16="http://schemas.microsoft.com/office/drawing/2014/main" id="{DB958A48-D7B0-E6F8-E0C6-0E239F13411F}"/>
              </a:ext>
            </a:extLst>
          </p:cNvPr>
          <p:cNvGrpSpPr/>
          <p:nvPr/>
        </p:nvGrpSpPr>
        <p:grpSpPr>
          <a:xfrm>
            <a:off x="5638800" y="4688255"/>
            <a:ext cx="5662288" cy="486720"/>
            <a:chOff x="0" y="1134738"/>
            <a:chExt cx="5525729" cy="486720"/>
          </a:xfrm>
          <a:solidFill>
            <a:srgbClr val="002060"/>
          </a:solidFill>
        </p:grpSpPr>
        <p:sp>
          <p:nvSpPr>
            <p:cNvPr id="21" name="Rettangolo con angoli arrotondati 20">
              <a:extLst>
                <a:ext uri="{FF2B5EF4-FFF2-40B4-BE49-F238E27FC236}">
                  <a16:creationId xmlns:a16="http://schemas.microsoft.com/office/drawing/2014/main" id="{635E3B39-5618-59DE-8039-E8FB7065B5BA}"/>
                </a:ext>
              </a:extLst>
            </p:cNvPr>
            <p:cNvSpPr/>
            <p:nvPr/>
          </p:nvSpPr>
          <p:spPr>
            <a:xfrm>
              <a:off x="0" y="11347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3" name="CasellaDiTesto 22">
              <a:extLst>
                <a:ext uri="{FF2B5EF4-FFF2-40B4-BE49-F238E27FC236}">
                  <a16:creationId xmlns:a16="http://schemas.microsoft.com/office/drawing/2014/main" id="{CC94D5E8-2CAF-8B37-53A7-2FD885443BF8}"/>
                </a:ext>
              </a:extLst>
            </p:cNvPr>
            <p:cNvSpPr txBox="1"/>
            <p:nvPr/>
          </p:nvSpPr>
          <p:spPr>
            <a:xfrm>
              <a:off x="23760" y="11584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700" kern="1200" dirty="0">
                  <a:latin typeface="Helvetica" pitchFamily="2" charset="0"/>
                </a:rPr>
                <a:t>Connection rods</a:t>
              </a:r>
            </a:p>
          </p:txBody>
        </p:sp>
      </p:grpSp>
      <p:grpSp>
        <p:nvGrpSpPr>
          <p:cNvPr id="18" name="Gruppo 17">
            <a:extLst>
              <a:ext uri="{FF2B5EF4-FFF2-40B4-BE49-F238E27FC236}">
                <a16:creationId xmlns:a16="http://schemas.microsoft.com/office/drawing/2014/main" id="{37D229C1-56F8-6B05-E2F0-E79FA354EA25}"/>
              </a:ext>
            </a:extLst>
          </p:cNvPr>
          <p:cNvGrpSpPr/>
          <p:nvPr/>
        </p:nvGrpSpPr>
        <p:grpSpPr>
          <a:xfrm>
            <a:off x="5638800" y="5249855"/>
            <a:ext cx="5686635" cy="486720"/>
            <a:chOff x="0" y="1696338"/>
            <a:chExt cx="5549489" cy="486720"/>
          </a:xfrm>
          <a:solidFill>
            <a:srgbClr val="002060"/>
          </a:solidFill>
        </p:grpSpPr>
        <p:sp>
          <p:nvSpPr>
            <p:cNvPr id="19" name="Rettangolo con angoli arrotondati 18">
              <a:extLst>
                <a:ext uri="{FF2B5EF4-FFF2-40B4-BE49-F238E27FC236}">
                  <a16:creationId xmlns:a16="http://schemas.microsoft.com/office/drawing/2014/main" id="{A43805F8-27CD-F5A7-A28F-D40052421EAD}"/>
                </a:ext>
              </a:extLst>
            </p:cNvPr>
            <p:cNvSpPr/>
            <p:nvPr/>
          </p:nvSpPr>
          <p:spPr>
            <a:xfrm>
              <a:off x="0" y="16963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CasellaDiTesto 19">
              <a:extLst>
                <a:ext uri="{FF2B5EF4-FFF2-40B4-BE49-F238E27FC236}">
                  <a16:creationId xmlns:a16="http://schemas.microsoft.com/office/drawing/2014/main" id="{45934B72-BF3F-FE7E-1F19-531D8687184D}"/>
                </a:ext>
              </a:extLst>
            </p:cNvPr>
            <p:cNvSpPr txBox="1"/>
            <p:nvPr/>
          </p:nvSpPr>
          <p:spPr>
            <a:xfrm>
              <a:off x="23760" y="1720098"/>
              <a:ext cx="552572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700" kern="1200" dirty="0">
                  <a:latin typeface="Helvetica" pitchFamily="2" charset="0"/>
                </a:rPr>
                <a:t>3 identical fingers equally spaced along a circumference</a:t>
              </a:r>
            </a:p>
          </p:txBody>
        </p:sp>
      </p:grpSp>
      <p:pic>
        <p:nvPicPr>
          <p:cNvPr id="3" name="sketch_copia">
            <a:extLst>
              <a:ext uri="{FF2B5EF4-FFF2-40B4-BE49-F238E27FC236}">
                <a16:creationId xmlns:a16="http://schemas.microsoft.com/office/drawing/2014/main" id="{48DDBD0D-7CAB-E7BC-298D-0350BA5935BB}"/>
              </a:ext>
            </a:extLst>
          </p:cNvPr>
          <p:cNvPicPr>
            <a:picLocks noChangeAspect="1"/>
          </p:cNvPicPr>
          <p:nvPr/>
        </p:nvPicPr>
        <p:blipFill>
          <a:blip r:embed="rId7"/>
          <a:srcRect/>
          <a:stretch/>
        </p:blipFill>
        <p:spPr>
          <a:xfrm>
            <a:off x="890912" y="1788215"/>
            <a:ext cx="3662868" cy="4724400"/>
          </a:xfrm>
          <a:prstGeom prst="rect">
            <a:avLst/>
          </a:prstGeom>
        </p:spPr>
      </p:pic>
      <p:pic>
        <p:nvPicPr>
          <p:cNvPr id="6" name="dof_parallelo">
            <a:extLst>
              <a:ext uri="{FF2B5EF4-FFF2-40B4-BE49-F238E27FC236}">
                <a16:creationId xmlns:a16="http://schemas.microsoft.com/office/drawing/2014/main" id="{B6A182EE-C21E-9455-A9EF-2CB8E66F8B85}"/>
              </a:ext>
            </a:extLst>
          </p:cNvPr>
          <p:cNvPicPr/>
          <p:nvPr/>
        </p:nvPicPr>
        <p:blipFill>
          <a:blip r:embed="rId8"/>
          <a:srcRect/>
          <a:stretch/>
        </p:blipFill>
        <p:spPr>
          <a:xfrm>
            <a:off x="2645731" y="7246472"/>
            <a:ext cx="5113870" cy="3350634"/>
          </a:xfrm>
          <a:prstGeom prst="rect">
            <a:avLst/>
          </a:prstGeom>
        </p:spPr>
      </p:pic>
    </p:spTree>
    <p:extLst>
      <p:ext uri="{BB962C8B-B14F-4D97-AF65-F5344CB8AC3E}">
        <p14:creationId xmlns:p14="http://schemas.microsoft.com/office/powerpoint/2010/main" val="70567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98AC74965BFCC4CA3315FFF692EBB32" ma:contentTypeVersion="17" ma:contentTypeDescription="Creare un nuovo documento." ma:contentTypeScope="" ma:versionID="b0fd5f68d564fce1c5995e924d8cfe57">
  <xsd:schema xmlns:xsd="http://www.w3.org/2001/XMLSchema" xmlns:xs="http://www.w3.org/2001/XMLSchema" xmlns:p="http://schemas.microsoft.com/office/2006/metadata/properties" xmlns:ns3="123cce8b-2130-4c77-9c27-8d723a159b71" xmlns:ns4="a3ce158b-ec14-46ff-a44b-3134233168ec" targetNamespace="http://schemas.microsoft.com/office/2006/metadata/properties" ma:root="true" ma:fieldsID="84e5b3af95f0bc45785277594a088b56" ns3:_="" ns4:_="">
    <xsd:import namespace="123cce8b-2130-4c77-9c27-8d723a159b71"/>
    <xsd:import namespace="a3ce158b-ec14-46ff-a44b-3134233168e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earchProperties" minOccurs="0"/>
                <xsd:element ref="ns3:MediaServiceObjectDetectorVersions" minOccurs="0"/>
                <xsd:element ref="ns4:SharedWithUsers" minOccurs="0"/>
                <xsd:element ref="ns4:SharedWithDetails" minOccurs="0"/>
                <xsd:element ref="ns4:SharingHintHash" minOccurs="0"/>
                <xsd:element ref="ns3:_activity"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3cce8b-2130-4c77-9c27-8d723a159b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_activity" ma:index="22" nillable="true" ma:displayName="_activity" ma:hidden="true" ma:internalName="_activity">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ce158b-ec14-46ff-a44b-3134233168ec" elementFormDefault="qualified">
    <xsd:import namespace="http://schemas.microsoft.com/office/2006/documentManagement/types"/>
    <xsd:import namespace="http://schemas.microsoft.com/office/infopath/2007/PartnerControls"/>
    <xsd:element name="SharedWithUsers" ma:index="19"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ondiviso con dettagli" ma:internalName="SharedWithDetails" ma:readOnly="true">
      <xsd:simpleType>
        <xsd:restriction base="dms:Note">
          <xsd:maxLength value="255"/>
        </xsd:restriction>
      </xsd:simpleType>
    </xsd:element>
    <xsd:element name="SharingHintHash" ma:index="21"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23cce8b-2130-4c77-9c27-8d723a159b71" xsi:nil="true"/>
  </documentManagement>
</p:properties>
</file>

<file path=customXml/itemProps1.xml><?xml version="1.0" encoding="utf-8"?>
<ds:datastoreItem xmlns:ds="http://schemas.openxmlformats.org/officeDocument/2006/customXml" ds:itemID="{0EA9BB5D-0A6E-415C-83E3-5BEF5BD19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3cce8b-2130-4c77-9c27-8d723a159b71"/>
    <ds:schemaRef ds:uri="a3ce158b-ec14-46ff-a44b-3134233168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14DDD7-013E-4239-8F77-79EB23672B40}">
  <ds:schemaRefs>
    <ds:schemaRef ds:uri="http://schemas.microsoft.com/sharepoint/v3/contenttype/forms"/>
  </ds:schemaRefs>
</ds:datastoreItem>
</file>

<file path=customXml/itemProps3.xml><?xml version="1.0" encoding="utf-8"?>
<ds:datastoreItem xmlns:ds="http://schemas.openxmlformats.org/officeDocument/2006/customXml" ds:itemID="{800E0267-F75A-4241-9515-ED1AC1C58951}">
  <ds:schemaRefs>
    <ds:schemaRef ds:uri="http://schemas.microsoft.com/office/2006/documentManagement/types"/>
    <ds:schemaRef ds:uri="123cce8b-2130-4c77-9c27-8d723a159b71"/>
    <ds:schemaRef ds:uri="http://www.w3.org/XML/1998/namespace"/>
    <ds:schemaRef ds:uri="http://purl.org/dc/elements/1.1/"/>
    <ds:schemaRef ds:uri="a3ce158b-ec14-46ff-a44b-3134233168ec"/>
    <ds:schemaRef ds:uri="http://schemas.openxmlformats.org/package/2006/metadata/core-properties"/>
    <ds:schemaRef ds:uri="http://schemas.microsoft.com/office/2006/metadata/properties"/>
    <ds:schemaRef ds:uri="http://purl.org/dc/dcmitype/"/>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2644</Words>
  <Application>Microsoft Office PowerPoint</Application>
  <PresentationFormat>Widescreen</PresentationFormat>
  <Paragraphs>453</Paragraphs>
  <Slides>42</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.SF NS</vt:lpstr>
      <vt:lpstr>Aptos</vt:lpstr>
      <vt:lpstr>Aptos Display</vt:lpstr>
      <vt:lpstr>Arial</vt:lpstr>
      <vt:lpstr>Cambria Math</vt:lpstr>
      <vt:lpstr>Helvetica</vt:lpstr>
      <vt:lpstr>Roboto</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SALTARELLI NICOLA</dc:creator>
  <cp:lastModifiedBy>STASI FRANCESCO</cp:lastModifiedBy>
  <cp:revision>43</cp:revision>
  <dcterms:created xsi:type="dcterms:W3CDTF">2024-08-25T08:46:25Z</dcterms:created>
  <dcterms:modified xsi:type="dcterms:W3CDTF">2024-09-04T14:27:36Z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0x010100B98AC74965BFCC4CA3315FFF692EBB32</vt:lpwstr>
  </property>
</Properties>
</file>